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85" r:id="rId3"/>
    <p:sldId id="286" r:id="rId4"/>
    <p:sldId id="287" r:id="rId5"/>
    <p:sldId id="288" r:id="rId6"/>
    <p:sldId id="289" r:id="rId7"/>
    <p:sldId id="257" r:id="rId8"/>
    <p:sldId id="258" r:id="rId9"/>
    <p:sldId id="259" r:id="rId10"/>
    <p:sldId id="260" r:id="rId11"/>
    <p:sldId id="261" r:id="rId12"/>
    <p:sldId id="262" r:id="rId13"/>
    <p:sldId id="263" r:id="rId14"/>
    <p:sldId id="294" r:id="rId15"/>
    <p:sldId id="264" r:id="rId16"/>
    <p:sldId id="265" r:id="rId17"/>
    <p:sldId id="266" r:id="rId18"/>
    <p:sldId id="267" r:id="rId19"/>
    <p:sldId id="268" r:id="rId20"/>
    <p:sldId id="269" r:id="rId21"/>
    <p:sldId id="270" r:id="rId22"/>
    <p:sldId id="311" r:id="rId23"/>
    <p:sldId id="310" r:id="rId24"/>
    <p:sldId id="300" r:id="rId25"/>
    <p:sldId id="297" r:id="rId26"/>
    <p:sldId id="273" r:id="rId27"/>
    <p:sldId id="298" r:id="rId28"/>
    <p:sldId id="299" r:id="rId29"/>
    <p:sldId id="271" r:id="rId30"/>
    <p:sldId id="276" r:id="rId31"/>
    <p:sldId id="274" r:id="rId32"/>
    <p:sldId id="275" r:id="rId33"/>
    <p:sldId id="277" r:id="rId34"/>
    <p:sldId id="296" r:id="rId35"/>
    <p:sldId id="301" r:id="rId36"/>
    <p:sldId id="302" r:id="rId37"/>
    <p:sldId id="279" r:id="rId38"/>
    <p:sldId id="280" r:id="rId39"/>
    <p:sldId id="281" r:id="rId40"/>
    <p:sldId id="305" r:id="rId41"/>
    <p:sldId id="307" r:id="rId42"/>
    <p:sldId id="306" r:id="rId43"/>
    <p:sldId id="282" r:id="rId44"/>
    <p:sldId id="283" r:id="rId45"/>
    <p:sldId id="284" r:id="rId46"/>
    <p:sldId id="278" r:id="rId47"/>
    <p:sldId id="308" r:id="rId48"/>
    <p:sldId id="309"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31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13" autoAdjust="0"/>
    <p:restoredTop sz="94676" autoAdjust="0"/>
  </p:normalViewPr>
  <p:slideViewPr>
    <p:cSldViewPr>
      <p:cViewPr varScale="1">
        <p:scale>
          <a:sx n="87" d="100"/>
          <a:sy n="87" d="100"/>
        </p:scale>
        <p:origin x="-120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3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
          <c:y val="0.13049333119074402"/>
          <c:w val="0.65381030780243377"/>
          <c:h val="0.86950666880925598"/>
        </c:manualLayout>
      </c:layout>
      <c:pie3DChart>
        <c:varyColors val="1"/>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Synchronous</a:t>
            </a:r>
            <a:r>
              <a:rPr lang="en-US" baseline="0" dirty="0" smtClean="0"/>
              <a:t> (in blue) and </a:t>
            </a:r>
            <a:r>
              <a:rPr lang="en-US" dirty="0" smtClean="0"/>
              <a:t>Asynchronous (in red)</a:t>
            </a:r>
            <a:endParaRPr lang="en-US" dirty="0"/>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0"/>
        <c:ser>
          <c:idx val="0"/>
          <c:order val="0"/>
          <c:tx>
            <c:strRef>
              <c:f>Sheet1!$B$1</c:f>
              <c:strCache>
                <c:ptCount val="1"/>
                <c:pt idx="0">
                  <c:v>Asynchronous</c:v>
                </c:pt>
              </c:strCache>
            </c:strRef>
          </c:tx>
          <c:explosion val="25"/>
          <c:dPt>
            <c:idx val="0"/>
            <c:bubble3D val="0"/>
            <c:spPr>
              <a:solidFill>
                <a:schemeClr val="accent1">
                  <a:lumMod val="40000"/>
                  <a:lumOff val="60000"/>
                </a:schemeClr>
              </a:solidFill>
            </c:spPr>
          </c:dPt>
          <c:dPt>
            <c:idx val="1"/>
            <c:bubble3D val="0"/>
            <c:spPr>
              <a:solidFill>
                <a:schemeClr val="accent1"/>
              </a:solidFill>
            </c:spPr>
          </c:dPt>
          <c:dPt>
            <c:idx val="2"/>
            <c:bubble3D val="0"/>
            <c:spPr>
              <a:solidFill>
                <a:schemeClr val="accent1">
                  <a:lumMod val="50000"/>
                </a:schemeClr>
              </a:solidFill>
            </c:spPr>
          </c:dPt>
          <c:dPt>
            <c:idx val="3"/>
            <c:bubble3D val="0"/>
            <c:spPr>
              <a:solidFill>
                <a:schemeClr val="accent2">
                  <a:lumMod val="20000"/>
                  <a:lumOff val="80000"/>
                </a:schemeClr>
              </a:solidFill>
            </c:spPr>
          </c:dPt>
          <c:dPt>
            <c:idx val="4"/>
            <c:bubble3D val="0"/>
            <c:spPr>
              <a:solidFill>
                <a:schemeClr val="accent2">
                  <a:lumMod val="40000"/>
                  <a:lumOff val="60000"/>
                </a:schemeClr>
              </a:solidFill>
            </c:spPr>
          </c:dPt>
          <c:dPt>
            <c:idx val="5"/>
            <c:bubble3D val="0"/>
            <c:spPr>
              <a:solidFill>
                <a:schemeClr val="accent2">
                  <a:lumMod val="60000"/>
                  <a:lumOff val="40000"/>
                </a:schemeClr>
              </a:solidFill>
            </c:spPr>
          </c:dPt>
          <c:dPt>
            <c:idx val="6"/>
            <c:bubble3D val="0"/>
            <c:spPr>
              <a:solidFill>
                <a:schemeClr val="accent2">
                  <a:lumMod val="75000"/>
                </a:schemeClr>
              </a:solidFill>
            </c:spPr>
          </c:dPt>
          <c:dPt>
            <c:idx val="7"/>
            <c:bubble3D val="0"/>
            <c:spPr>
              <a:solidFill>
                <a:schemeClr val="accent2">
                  <a:lumMod val="50000"/>
                </a:schemeClr>
              </a:solidFill>
            </c:spPr>
          </c:dPt>
          <c:cat>
            <c:strRef>
              <c:f>Sheet1!$A$2:$A$9</c:f>
              <c:strCache>
                <c:ptCount val="8"/>
                <c:pt idx="0">
                  <c:v>Chat</c:v>
                </c:pt>
                <c:pt idx="1">
                  <c:v>Virtual Classroom</c:v>
                </c:pt>
                <c:pt idx="2">
                  <c:v>Elluminate</c:v>
                </c:pt>
                <c:pt idx="3">
                  <c:v>Email</c:v>
                </c:pt>
                <c:pt idx="4">
                  <c:v>Discussion Board</c:v>
                </c:pt>
                <c:pt idx="5">
                  <c:v>Blogs</c:v>
                </c:pt>
                <c:pt idx="6">
                  <c:v>Wikis</c:v>
                </c:pt>
                <c:pt idx="7">
                  <c:v>Journals</c:v>
                </c:pt>
              </c:strCache>
            </c:strRef>
          </c:cat>
          <c:val>
            <c:numRef>
              <c:f>Sheet1!$B$2:$B$9</c:f>
              <c:numCache>
                <c:formatCode>General</c:formatCode>
                <c:ptCount val="8"/>
                <c:pt idx="0">
                  <c:v>12.5</c:v>
                </c:pt>
                <c:pt idx="1">
                  <c:v>12.5</c:v>
                </c:pt>
                <c:pt idx="2">
                  <c:v>12.5</c:v>
                </c:pt>
                <c:pt idx="3">
                  <c:v>12.5</c:v>
                </c:pt>
                <c:pt idx="4">
                  <c:v>12.5</c:v>
                </c:pt>
                <c:pt idx="5">
                  <c:v>12.5</c:v>
                </c:pt>
                <c:pt idx="6">
                  <c:v>12.5</c:v>
                </c:pt>
                <c:pt idx="7">
                  <c:v>12.5</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400" dirty="0"/>
              <a:t>Synchronous</a:t>
            </a:r>
          </a:p>
        </c:rich>
      </c:tx>
      <c:layout>
        <c:manualLayout>
          <c:xMode val="edge"/>
          <c:yMode val="edge"/>
          <c:x val="0.22692046748873368"/>
          <c:y val="6.8254009915427238E-2"/>
        </c:manualLayout>
      </c:layout>
      <c:overlay val="0"/>
    </c:title>
    <c:autoTitleDeleted val="0"/>
    <c:view3D>
      <c:rotX val="30"/>
      <c:rotY val="120"/>
      <c:rAngAx val="0"/>
      <c:perspective val="30"/>
    </c:view3D>
    <c:floor>
      <c:thickness val="0"/>
    </c:floor>
    <c:sideWall>
      <c:thickness val="0"/>
    </c:sideWall>
    <c:backWall>
      <c:thickness val="0"/>
    </c:backWall>
    <c:plotArea>
      <c:layout/>
      <c:pie3DChart>
        <c:varyColors val="0"/>
        <c:ser>
          <c:idx val="0"/>
          <c:order val="0"/>
          <c:tx>
            <c:strRef>
              <c:f>Sheet1!$B$1</c:f>
              <c:strCache>
                <c:ptCount val="1"/>
                <c:pt idx="0">
                  <c:v>Synchronous</c:v>
                </c:pt>
              </c:strCache>
            </c:strRef>
          </c:tx>
          <c:explosion val="17"/>
          <c:dPt>
            <c:idx val="0"/>
            <c:bubble3D val="0"/>
            <c:spPr>
              <a:solidFill>
                <a:schemeClr val="accent1">
                  <a:lumMod val="40000"/>
                  <a:lumOff val="60000"/>
                </a:schemeClr>
              </a:solidFill>
            </c:spPr>
          </c:dPt>
          <c:dPt>
            <c:idx val="1"/>
            <c:bubble3D val="0"/>
            <c:spPr>
              <a:solidFill>
                <a:schemeClr val="accent1">
                  <a:lumMod val="75000"/>
                </a:schemeClr>
              </a:solidFill>
            </c:spPr>
          </c:dPt>
          <c:cat>
            <c:strRef>
              <c:f>Sheet1!$A$2:$A$4</c:f>
              <c:strCache>
                <c:ptCount val="3"/>
                <c:pt idx="0">
                  <c:v>Chat</c:v>
                </c:pt>
                <c:pt idx="1">
                  <c:v>Virtual Classroom</c:v>
                </c:pt>
                <c:pt idx="2">
                  <c:v>Elluminate</c:v>
                </c:pt>
              </c:strCache>
            </c:strRef>
          </c:cat>
          <c:val>
            <c:numRef>
              <c:f>Sheet1!$B$2:$B$4</c:f>
              <c:numCache>
                <c:formatCode>General</c:formatCode>
                <c:ptCount val="3"/>
                <c:pt idx="0">
                  <c:v>33</c:v>
                </c:pt>
                <c:pt idx="1">
                  <c:v>33</c:v>
                </c:pt>
                <c:pt idx="2">
                  <c:v>34</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spPr>
    <a:effectLst>
      <a:glow rad="127000">
        <a:schemeClr val="accent1"/>
      </a:glow>
    </a:effectLst>
  </c:spPr>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400" dirty="0"/>
              <a:t>Asynchronous</a:t>
            </a:r>
          </a:p>
        </c:rich>
      </c:tx>
      <c:layout>
        <c:manualLayout>
          <c:xMode val="edge"/>
          <c:yMode val="edge"/>
          <c:x val="0.16621975662133143"/>
          <c:y val="8.1632653061224483E-2"/>
        </c:manualLayout>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
          <c:y val="0.13049333119074402"/>
          <c:w val="0.65381030780243377"/>
          <c:h val="0.86950666880925598"/>
        </c:manualLayout>
      </c:layout>
      <c:pie3DChart>
        <c:varyColors val="0"/>
        <c:ser>
          <c:idx val="0"/>
          <c:order val="0"/>
          <c:tx>
            <c:strRef>
              <c:f>Sheet1!$B$1</c:f>
              <c:strCache>
                <c:ptCount val="1"/>
                <c:pt idx="0">
                  <c:v>Asynchronous</c:v>
                </c:pt>
              </c:strCache>
            </c:strRef>
          </c:tx>
          <c:spPr>
            <a:solidFill>
              <a:schemeClr val="accent2">
                <a:lumMod val="50000"/>
              </a:schemeClr>
            </a:solidFill>
          </c:spPr>
          <c:explosion val="18"/>
          <c:dPt>
            <c:idx val="1"/>
            <c:bubble3D val="0"/>
            <c:spPr>
              <a:solidFill>
                <a:schemeClr val="accent2">
                  <a:lumMod val="75000"/>
                </a:schemeClr>
              </a:solidFill>
            </c:spPr>
          </c:dPt>
          <c:dPt>
            <c:idx val="2"/>
            <c:bubble3D val="0"/>
            <c:spPr>
              <a:solidFill>
                <a:schemeClr val="accent2">
                  <a:lumMod val="60000"/>
                  <a:lumOff val="40000"/>
                </a:schemeClr>
              </a:solidFill>
            </c:spPr>
          </c:dPt>
          <c:dPt>
            <c:idx val="3"/>
            <c:bubble3D val="0"/>
            <c:spPr>
              <a:solidFill>
                <a:schemeClr val="accent2">
                  <a:lumMod val="40000"/>
                  <a:lumOff val="60000"/>
                </a:schemeClr>
              </a:solidFill>
            </c:spPr>
          </c:dPt>
          <c:dPt>
            <c:idx val="4"/>
            <c:bubble3D val="0"/>
            <c:spPr>
              <a:solidFill>
                <a:schemeClr val="accent2">
                  <a:lumMod val="20000"/>
                  <a:lumOff val="80000"/>
                </a:schemeClr>
              </a:solidFill>
            </c:spPr>
          </c:dPt>
          <c:cat>
            <c:strRef>
              <c:f>Sheet1!$A$2:$A$6</c:f>
              <c:strCache>
                <c:ptCount val="5"/>
                <c:pt idx="0">
                  <c:v>Email</c:v>
                </c:pt>
                <c:pt idx="1">
                  <c:v>Discussion Board</c:v>
                </c:pt>
                <c:pt idx="2">
                  <c:v>Blogs</c:v>
                </c:pt>
                <c:pt idx="3">
                  <c:v>Wikis</c:v>
                </c:pt>
                <c:pt idx="4">
                  <c:v>Journals</c:v>
                </c:pt>
              </c:strCache>
            </c:strRef>
          </c:cat>
          <c:val>
            <c:numRef>
              <c:f>Sheet1!$B$2:$B$6</c:f>
              <c:numCache>
                <c:formatCode>General</c:formatCode>
                <c:ptCount val="5"/>
                <c:pt idx="0">
                  <c:v>20</c:v>
                </c:pt>
                <c:pt idx="1">
                  <c:v>20</c:v>
                </c:pt>
                <c:pt idx="2">
                  <c:v>20</c:v>
                </c:pt>
                <c:pt idx="3">
                  <c:v>20</c:v>
                </c:pt>
                <c:pt idx="4">
                  <c:v>20</c:v>
                </c:pt>
              </c:numCache>
            </c:numRef>
          </c:val>
        </c:ser>
        <c:dLbls>
          <c:showLegendKey val="0"/>
          <c:showVal val="0"/>
          <c:showCatName val="0"/>
          <c:showSerName val="0"/>
          <c:showPercent val="0"/>
          <c:showBubbleSize val="0"/>
          <c:showLeaderLines val="1"/>
        </c:dLbls>
      </c:pie3DChart>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0B2E5F-375A-4714-A62D-5BEB55188C76}" type="datetimeFigureOut">
              <a:rPr lang="en-US" smtClean="0"/>
              <a:t>11/24/2010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3DCA65-D7D7-4DA9-A0C1-A71756B67DB5}" type="slidenum">
              <a:rPr lang="en-US" smtClean="0"/>
              <a:t>‹#›</a:t>
            </a:fld>
            <a:endParaRPr lang="en-US" dirty="0"/>
          </a:p>
        </p:txBody>
      </p:sp>
    </p:spTree>
    <p:extLst>
      <p:ext uri="{BB962C8B-B14F-4D97-AF65-F5344CB8AC3E}">
        <p14:creationId xmlns:p14="http://schemas.microsoft.com/office/powerpoint/2010/main" val="417095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D6914-65B4-4BFC-83E2-E18F975342EA}" type="slidenum">
              <a:rPr lang="en-US"/>
              <a:pPr/>
              <a:t>5</a:t>
            </a:fld>
            <a:endParaRPr lang="en-US" dirty="0"/>
          </a:p>
        </p:txBody>
      </p:sp>
      <p:sp>
        <p:nvSpPr>
          <p:cNvPr id="120834" name="Rectangle 2"/>
          <p:cNvSpPr>
            <a:spLocks noGrp="1" noRot="1" noChangeAspect="1" noChangeArrowheads="1" noTextEdit="1"/>
          </p:cNvSpPr>
          <p:nvPr>
            <p:ph type="sldImg"/>
          </p:nvPr>
        </p:nvSpPr>
        <p:spPr>
          <a:ln/>
        </p:spPr>
      </p:sp>
      <p:sp>
        <p:nvSpPr>
          <p:cNvPr id="120835"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556647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164323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4164135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605736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423760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1178304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1705414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856375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2449720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786792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9108F8-2460-449B-BA46-11E21F349DEF}" type="datetimeFigureOut">
              <a:rPr lang="en-US" smtClean="0"/>
              <a:t>11/24/2010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9889E6-9AA5-453B-84A0-9EB820E9C655}" type="slidenum">
              <a:rPr lang="en-US" smtClean="0"/>
              <a:t>‹#›</a:t>
            </a:fld>
            <a:endParaRPr lang="en-US" dirty="0"/>
          </a:p>
        </p:txBody>
      </p:sp>
    </p:spTree>
    <p:extLst>
      <p:ext uri="{BB962C8B-B14F-4D97-AF65-F5344CB8AC3E}">
        <p14:creationId xmlns:p14="http://schemas.microsoft.com/office/powerpoint/2010/main" val="3965377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alpha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9108F8-2460-449B-BA46-11E21F349DEF}" type="datetimeFigureOut">
              <a:rPr lang="en-US" smtClean="0"/>
              <a:t>11/24/2010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889E6-9AA5-453B-84A0-9EB820E9C655}" type="slidenum">
              <a:rPr lang="en-US" smtClean="0"/>
              <a:t>‹#›</a:t>
            </a:fld>
            <a:endParaRPr lang="en-US" dirty="0"/>
          </a:p>
        </p:txBody>
      </p:sp>
    </p:spTree>
    <p:extLst>
      <p:ext uri="{BB962C8B-B14F-4D97-AF65-F5344CB8AC3E}">
        <p14:creationId xmlns:p14="http://schemas.microsoft.com/office/powerpoint/2010/main" val="3877295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jerzak@fau.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rubistar.4teachers.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hyperlink" Target="http://www.fau.edu/irm/blackboard/bb9_student.ph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www.fau.edu/irm/about/netiquette.php"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mindmeister.co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blogger.com/home"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hyperlink" Target="mailto:idesign@fau.edu"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2.gif"/></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914400"/>
            <a:ext cx="6248400" cy="2228850"/>
          </a:xfrm>
        </p:spPr>
        <p:txBody>
          <a:bodyPr>
            <a:normAutofit/>
          </a:bodyPr>
          <a:lstStyle/>
          <a:p>
            <a:r>
              <a:rPr lang="en-US" sz="4800" dirty="0" smtClean="0">
                <a:solidFill>
                  <a:srgbClr val="0231C8"/>
                </a:solidFill>
                <a:latin typeface="Lucida Calligraphy" pitchFamily="66" charset="0"/>
              </a:rPr>
              <a:t>e</a:t>
            </a:r>
            <a:r>
              <a:rPr lang="en-US" sz="4800" dirty="0" smtClean="0"/>
              <a:t>Learning Collaboration </a:t>
            </a:r>
            <a:br>
              <a:rPr lang="en-US" sz="4800" dirty="0" smtClean="0"/>
            </a:br>
            <a:r>
              <a:rPr lang="en-US" sz="4800" dirty="0" smtClean="0"/>
              <a:t>and Assessment</a:t>
            </a:r>
            <a:endParaRPr lang="en-US" sz="4800" dirty="0"/>
          </a:p>
        </p:txBody>
      </p:sp>
      <p:sp>
        <p:nvSpPr>
          <p:cNvPr id="3" name="Subtitle 2"/>
          <p:cNvSpPr>
            <a:spLocks noGrp="1"/>
          </p:cNvSpPr>
          <p:nvPr>
            <p:ph type="subTitle" idx="1"/>
          </p:nvPr>
        </p:nvSpPr>
        <p:spPr>
          <a:xfrm>
            <a:off x="1143000" y="3200400"/>
            <a:ext cx="6705600" cy="1981200"/>
          </a:xfrm>
        </p:spPr>
        <p:txBody>
          <a:bodyPr>
            <a:normAutofit fontScale="92500" lnSpcReduction="20000"/>
          </a:bodyPr>
          <a:lstStyle/>
          <a:p>
            <a:r>
              <a:rPr lang="en-US" dirty="0" smtClean="0">
                <a:solidFill>
                  <a:schemeClr val="tx1"/>
                </a:solidFill>
              </a:rPr>
              <a:t>Ann Musgrove and Page Jerzak</a:t>
            </a:r>
          </a:p>
          <a:p>
            <a:r>
              <a:rPr lang="en-US" dirty="0" smtClean="0">
                <a:solidFill>
                  <a:schemeClr val="tx1"/>
                </a:solidFill>
              </a:rPr>
              <a:t>Instructional Design</a:t>
            </a:r>
          </a:p>
          <a:p>
            <a:r>
              <a:rPr lang="en-US" dirty="0" smtClean="0">
                <a:solidFill>
                  <a:schemeClr val="tx1"/>
                </a:solidFill>
                <a:hlinkClick r:id="rId3"/>
              </a:rPr>
              <a:t>musgrove@fau.edu</a:t>
            </a:r>
            <a:r>
              <a:rPr lang="en-US" dirty="0" smtClean="0">
                <a:solidFill>
                  <a:schemeClr val="tx1"/>
                </a:solidFill>
              </a:rPr>
              <a:t> 297-1003</a:t>
            </a:r>
            <a:endParaRPr lang="en-US" dirty="0" smtClean="0">
              <a:solidFill>
                <a:schemeClr val="tx1"/>
              </a:solidFill>
              <a:hlinkClick r:id="rId3"/>
            </a:endParaRPr>
          </a:p>
          <a:p>
            <a:r>
              <a:rPr lang="en-US" dirty="0" smtClean="0">
                <a:solidFill>
                  <a:schemeClr val="tx1"/>
                </a:solidFill>
                <a:hlinkClick r:id="rId3"/>
              </a:rPr>
              <a:t>pjerzak@fau.edu</a:t>
            </a:r>
            <a:r>
              <a:rPr lang="en-US" dirty="0" smtClean="0">
                <a:solidFill>
                  <a:schemeClr val="tx1"/>
                </a:solidFill>
              </a:rPr>
              <a:t>	297-3981</a:t>
            </a:r>
            <a:endParaRPr lang="en-US" dirty="0">
              <a:solidFill>
                <a:schemeClr val="tx1"/>
              </a:solidFill>
            </a:endParaRPr>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05600" y="1251857"/>
            <a:ext cx="2185987" cy="1453912"/>
          </a:xfrm>
          <a:prstGeom prst="rect">
            <a:avLst/>
          </a:prstGeom>
        </p:spPr>
      </p:pic>
    </p:spTree>
    <p:extLst>
      <p:ext uri="{BB962C8B-B14F-4D97-AF65-F5344CB8AC3E}">
        <p14:creationId xmlns:p14="http://schemas.microsoft.com/office/powerpoint/2010/main" val="32690183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prstClr val="black"/>
                </a:solidFill>
              </a:rPr>
              <a:t>Major Types of Assessment (Cont.)</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b="1" dirty="0" smtClean="0"/>
              <a:t>Summative</a:t>
            </a:r>
            <a:r>
              <a:rPr lang="en-US" dirty="0" smtClean="0"/>
              <a:t>: measures what has been learned and the quantity of learning; allow students to demonstrate learning by evaluating their responses to questions, tests, etc.</a:t>
            </a:r>
          </a:p>
          <a:p>
            <a:r>
              <a:rPr lang="en-US" dirty="0" smtClean="0"/>
              <a:t>Used when faculty want to understand if and how much students have learned</a:t>
            </a:r>
          </a:p>
          <a:p>
            <a:pPr lvl="1"/>
            <a:r>
              <a:rPr lang="en-US" dirty="0" smtClean="0"/>
              <a:t>Typically measured with tests, quizzes, projects</a:t>
            </a:r>
          </a:p>
          <a:p>
            <a:pPr lvl="1"/>
            <a:r>
              <a:rPr lang="en-US" dirty="0" smtClean="0"/>
              <a:t>Communication: could students make their own blog, complete a journal, discuss online well?</a:t>
            </a:r>
            <a:endParaRPr lang="en-US" dirty="0"/>
          </a:p>
        </p:txBody>
      </p:sp>
    </p:spTree>
    <p:extLst>
      <p:ext uri="{BB962C8B-B14F-4D97-AF65-F5344CB8AC3E}">
        <p14:creationId xmlns:p14="http://schemas.microsoft.com/office/powerpoint/2010/main" val="28402746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Choosing What / How to Assess Online</a:t>
            </a:r>
            <a:endParaRPr lang="en-US" dirty="0"/>
          </a:p>
        </p:txBody>
      </p:sp>
      <p:sp>
        <p:nvSpPr>
          <p:cNvPr id="3" name="Content Placeholder 2"/>
          <p:cNvSpPr>
            <a:spLocks noGrp="1"/>
          </p:cNvSpPr>
          <p:nvPr>
            <p:ph idx="1"/>
          </p:nvPr>
        </p:nvSpPr>
        <p:spPr>
          <a:xfrm>
            <a:off x="304800" y="1371600"/>
            <a:ext cx="8458200" cy="4953000"/>
          </a:xfrm>
        </p:spPr>
        <p:txBody>
          <a:bodyPr>
            <a:normAutofit fontScale="92500" lnSpcReduction="10000"/>
          </a:bodyPr>
          <a:lstStyle/>
          <a:p>
            <a:r>
              <a:rPr lang="en-US" dirty="0" smtClean="0"/>
              <a:t>Decide what is important for you to assess</a:t>
            </a:r>
          </a:p>
          <a:p>
            <a:pPr lvl="1"/>
            <a:r>
              <a:rPr lang="en-US" dirty="0" smtClean="0"/>
              <a:t>Accreditation issues</a:t>
            </a:r>
          </a:p>
          <a:p>
            <a:pPr lvl="1"/>
            <a:r>
              <a:rPr lang="en-US" dirty="0" smtClean="0"/>
              <a:t>Program or curriculum guidelines</a:t>
            </a:r>
          </a:p>
          <a:p>
            <a:pPr lvl="1"/>
            <a:r>
              <a:rPr lang="en-US" dirty="0" smtClean="0"/>
              <a:t>Own interests and knowledge</a:t>
            </a:r>
          </a:p>
          <a:p>
            <a:r>
              <a:rPr lang="en-US" dirty="0" smtClean="0"/>
              <a:t>Decide how to assess and collect data</a:t>
            </a:r>
          </a:p>
          <a:p>
            <a:pPr lvl="1"/>
            <a:r>
              <a:rPr lang="en-US" dirty="0" smtClean="0"/>
              <a:t>Online vs. Offline</a:t>
            </a:r>
          </a:p>
          <a:p>
            <a:pPr lvl="1"/>
            <a:r>
              <a:rPr lang="en-US" i="1" dirty="0" smtClean="0"/>
              <a:t>“Good assessment practice remains essentially the same, irrespective of the mode of delivery.” </a:t>
            </a:r>
            <a:r>
              <a:rPr lang="en-US" dirty="0" smtClean="0"/>
              <a:t>(Morgan &amp; O’Reilly, 2006, p. 99)</a:t>
            </a:r>
          </a:p>
          <a:p>
            <a:r>
              <a:rPr lang="en-US" dirty="0" smtClean="0"/>
              <a:t>Decide how and when to give assessment feedback</a:t>
            </a:r>
          </a:p>
          <a:p>
            <a:r>
              <a:rPr lang="en-US" dirty="0" smtClean="0"/>
              <a:t>PLAN BEFORE ASSESSING, NOT DURING OR AFTER</a:t>
            </a:r>
          </a:p>
          <a:p>
            <a:endParaRPr lang="en-US" dirty="0"/>
          </a:p>
          <a:p>
            <a:endParaRPr lang="en-US" dirty="0"/>
          </a:p>
        </p:txBody>
      </p:sp>
    </p:spTree>
    <p:extLst>
      <p:ext uri="{BB962C8B-B14F-4D97-AF65-F5344CB8AC3E}">
        <p14:creationId xmlns:p14="http://schemas.microsoft.com/office/powerpoint/2010/main" val="4853618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Rubrics</a:t>
            </a:r>
            <a:endParaRPr lang="en-US" dirty="0"/>
          </a:p>
        </p:txBody>
      </p:sp>
      <p:sp>
        <p:nvSpPr>
          <p:cNvPr id="3" name="Content Placeholder 2"/>
          <p:cNvSpPr>
            <a:spLocks noGrp="1"/>
          </p:cNvSpPr>
          <p:nvPr>
            <p:ph idx="1"/>
          </p:nvPr>
        </p:nvSpPr>
        <p:spPr>
          <a:xfrm>
            <a:off x="457200" y="1295400"/>
            <a:ext cx="8229600" cy="4830763"/>
          </a:xfrm>
        </p:spPr>
        <p:txBody>
          <a:bodyPr>
            <a:normAutofit fontScale="92500"/>
          </a:bodyPr>
          <a:lstStyle/>
          <a:p>
            <a:r>
              <a:rPr lang="en-US" dirty="0" smtClean="0"/>
              <a:t>Rubrics are guidelines that dictate criteria for assessment (content, procedures, grading, etc.)</a:t>
            </a:r>
          </a:p>
          <a:p>
            <a:pPr lvl="1"/>
            <a:r>
              <a:rPr lang="en-US" dirty="0" smtClean="0"/>
              <a:t>Can be used with any assessment strategy</a:t>
            </a:r>
          </a:p>
          <a:p>
            <a:pPr lvl="1"/>
            <a:r>
              <a:rPr lang="en-US" dirty="0" smtClean="0"/>
              <a:t>Use to keep grading consistent and clear</a:t>
            </a:r>
          </a:p>
          <a:p>
            <a:pPr lvl="1"/>
            <a:r>
              <a:rPr lang="en-US" dirty="0" smtClean="0"/>
              <a:t>Need to clearly detail expectations and appropriate processes/procedures that students need to engage in to be successful in the course</a:t>
            </a:r>
          </a:p>
          <a:p>
            <a:pPr lvl="1"/>
            <a:r>
              <a:rPr lang="en-US" dirty="0" smtClean="0"/>
              <a:t>Good idea to share with students beforehand so they can see assessment criteria</a:t>
            </a:r>
          </a:p>
          <a:p>
            <a:pPr lvl="1"/>
            <a:r>
              <a:rPr lang="en-US" dirty="0" smtClean="0"/>
              <a:t>Change rubrics as appropriate if they do not work</a:t>
            </a:r>
          </a:p>
        </p:txBody>
      </p:sp>
    </p:spTree>
    <p:extLst>
      <p:ext uri="{BB962C8B-B14F-4D97-AF65-F5344CB8AC3E}">
        <p14:creationId xmlns:p14="http://schemas.microsoft.com/office/powerpoint/2010/main" val="966636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Sample Rubric For Discussions</a:t>
            </a:r>
            <a:endParaRPr lang="en-US" dirty="0"/>
          </a:p>
        </p:txBody>
      </p:sp>
      <p:sp>
        <p:nvSpPr>
          <p:cNvPr id="3" name="Content Placeholder 2"/>
          <p:cNvSpPr>
            <a:spLocks noGrp="1"/>
          </p:cNvSpPr>
          <p:nvPr>
            <p:ph idx="1"/>
          </p:nvPr>
        </p:nvSpPr>
        <p:spPr>
          <a:xfrm>
            <a:off x="6172200" y="4343400"/>
            <a:ext cx="1143000" cy="1524000"/>
          </a:xfrm>
        </p:spPr>
        <p:txBody>
          <a:bodyPr/>
          <a:lstStyle/>
          <a:p>
            <a:pPr marL="0" indent="0">
              <a:buNone/>
            </a:pPr>
            <a:endParaRPr lang="en-US" dirty="0"/>
          </a:p>
        </p:txBody>
      </p:sp>
      <p:pic>
        <p:nvPicPr>
          <p:cNvPr id="6" name="Picture 5"/>
          <p:cNvPicPr/>
          <p:nvPr/>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381000" y="1284514"/>
            <a:ext cx="8458200" cy="5410200"/>
          </a:xfrm>
          <a:prstGeom prst="rect">
            <a:avLst/>
          </a:prstGeom>
          <a:noFill/>
          <a:ln>
            <a:noFill/>
          </a:ln>
          <a:effectLst/>
          <a:extLst/>
        </p:spPr>
      </p:pic>
    </p:spTree>
    <p:extLst>
      <p:ext uri="{BB962C8B-B14F-4D97-AF65-F5344CB8AC3E}">
        <p14:creationId xmlns:p14="http://schemas.microsoft.com/office/powerpoint/2010/main" val="39474298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Rubrics</a:t>
            </a:r>
            <a:endParaRPr lang="en-US" dirty="0"/>
          </a:p>
        </p:txBody>
      </p:sp>
      <p:sp>
        <p:nvSpPr>
          <p:cNvPr id="3" name="Content Placeholder 2"/>
          <p:cNvSpPr>
            <a:spLocks noGrp="1"/>
          </p:cNvSpPr>
          <p:nvPr>
            <p:ph idx="1"/>
          </p:nvPr>
        </p:nvSpPr>
        <p:spPr/>
        <p:txBody>
          <a:bodyPr/>
          <a:lstStyle/>
          <a:p>
            <a:pPr marL="0" indent="0" algn="ctr">
              <a:buNone/>
            </a:pPr>
            <a:r>
              <a:rPr lang="en-US" sz="3600" dirty="0">
                <a:hlinkClick r:id="rId2"/>
              </a:rPr>
              <a:t>http://</a:t>
            </a:r>
            <a:r>
              <a:rPr lang="en-US" sz="3600" dirty="0" smtClean="0">
                <a:hlinkClick r:id="rId2"/>
              </a:rPr>
              <a:t>rubistar.4teachers.org/</a:t>
            </a:r>
            <a:endParaRPr lang="en-US" sz="3600" dirty="0" smtClean="0"/>
          </a:p>
          <a:p>
            <a:pPr marL="0" indent="0" algn="ctr">
              <a:buNone/>
            </a:pPr>
            <a:endParaRPr lang="en-US" dirty="0" smtClean="0"/>
          </a:p>
          <a:p>
            <a:r>
              <a:rPr lang="en-US" dirty="0" smtClean="0"/>
              <a:t>Templates, examples, or create your own for free!</a:t>
            </a:r>
          </a:p>
          <a:p>
            <a:r>
              <a:rPr lang="en-US" dirty="0" smtClean="0"/>
              <a:t>Can also search the web for rubrics that others have developed and are willing to share</a:t>
            </a:r>
            <a:endParaRPr lang="en-US" dirty="0"/>
          </a:p>
        </p:txBody>
      </p:sp>
    </p:spTree>
    <p:extLst>
      <p:ext uri="{BB962C8B-B14F-4D97-AF65-F5344CB8AC3E}">
        <p14:creationId xmlns:p14="http://schemas.microsoft.com/office/powerpoint/2010/main" val="40316861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normAutofit fontScale="90000"/>
          </a:bodyPr>
          <a:lstStyle/>
          <a:p>
            <a:r>
              <a:rPr lang="en-US" sz="3600" dirty="0"/>
              <a:t>Ten Key Qualities of Assessment </a:t>
            </a:r>
            <a:r>
              <a:rPr lang="en-US" sz="3600" dirty="0" smtClean="0"/>
              <a:t>Online</a:t>
            </a:r>
            <a:r>
              <a:rPr lang="en-US" dirty="0" smtClean="0"/>
              <a:t> </a:t>
            </a:r>
            <a:br>
              <a:rPr lang="en-US" dirty="0" smtClean="0"/>
            </a:br>
            <a:r>
              <a:rPr lang="en-US" sz="2700" dirty="0" smtClean="0"/>
              <a:t>(Morgan &amp; O’Reilly, 2006)</a:t>
            </a:r>
            <a:endParaRPr lang="en-US" sz="2700" dirty="0"/>
          </a:p>
        </p:txBody>
      </p:sp>
      <p:sp>
        <p:nvSpPr>
          <p:cNvPr id="3" name="Content Placeholder 2"/>
          <p:cNvSpPr>
            <a:spLocks noGrp="1"/>
          </p:cNvSpPr>
          <p:nvPr>
            <p:ph idx="1"/>
          </p:nvPr>
        </p:nvSpPr>
        <p:spPr>
          <a:xfrm>
            <a:off x="457200" y="1447800"/>
            <a:ext cx="8229600" cy="4678363"/>
          </a:xfrm>
        </p:spPr>
        <p:txBody>
          <a:bodyPr>
            <a:normAutofit fontScale="92500" lnSpcReduction="10000"/>
          </a:bodyPr>
          <a:lstStyle/>
          <a:p>
            <a:pPr lvl="0">
              <a:lnSpc>
                <a:spcPct val="115000"/>
              </a:lnSpc>
              <a:spcBef>
                <a:spcPts val="0"/>
              </a:spcBef>
              <a:spcAft>
                <a:spcPts val="1000"/>
              </a:spcAft>
              <a:buFont typeface="+mj-lt"/>
              <a:buAutoNum type="arabicPeriod"/>
            </a:pPr>
            <a:r>
              <a:rPr lang="en-US" dirty="0">
                <a:ea typeface="Calibri"/>
                <a:cs typeface="Times New Roman"/>
              </a:rPr>
              <a:t>A clear rationale and consistent pedagogical </a:t>
            </a:r>
            <a:r>
              <a:rPr lang="en-US" dirty="0" smtClean="0">
                <a:ea typeface="Calibri"/>
                <a:cs typeface="Times New Roman"/>
              </a:rPr>
              <a:t>approach</a:t>
            </a:r>
          </a:p>
          <a:p>
            <a:pPr lvl="1">
              <a:lnSpc>
                <a:spcPct val="115000"/>
              </a:lnSpc>
              <a:spcBef>
                <a:spcPts val="0"/>
              </a:spcBef>
              <a:spcAft>
                <a:spcPts val="1000"/>
              </a:spcAft>
            </a:pPr>
            <a:r>
              <a:rPr lang="en-US" dirty="0"/>
              <a:t>“Is there a clear alignment between your rationale, the learning objectives, the content, the teaching and learning </a:t>
            </a:r>
            <a:r>
              <a:rPr lang="en-US" dirty="0" smtClean="0"/>
              <a:t>strategies, [technology,]</a:t>
            </a:r>
            <a:r>
              <a:rPr lang="en-US" i="1" dirty="0" smtClean="0"/>
              <a:t> </a:t>
            </a:r>
            <a:r>
              <a:rPr lang="en-US" dirty="0" smtClean="0"/>
              <a:t>and </a:t>
            </a:r>
            <a:r>
              <a:rPr lang="en-US" dirty="0"/>
              <a:t>the assessment? (p. 88</a:t>
            </a:r>
            <a:r>
              <a:rPr lang="en-US" dirty="0" smtClean="0"/>
              <a:t>)</a:t>
            </a:r>
            <a:endParaRPr lang="en-US" dirty="0">
              <a:ea typeface="Calibri"/>
              <a:cs typeface="Times New Roman"/>
            </a:endParaRPr>
          </a:p>
          <a:p>
            <a:pPr marL="514350" lvl="0" indent="-514350">
              <a:buFont typeface="+mj-lt"/>
              <a:buAutoNum type="arabicPeriod"/>
            </a:pPr>
            <a:r>
              <a:rPr lang="en-US" dirty="0"/>
              <a:t>Explicit values, aims, criteria, and </a:t>
            </a:r>
            <a:r>
              <a:rPr lang="en-US" dirty="0" smtClean="0"/>
              <a:t>standards</a:t>
            </a:r>
          </a:p>
          <a:p>
            <a:pPr lvl="1"/>
            <a:r>
              <a:rPr lang="en-US" dirty="0"/>
              <a:t>“Why are your students being required to complete a certain task? How do these tasks relate to the </a:t>
            </a:r>
            <a:r>
              <a:rPr lang="en-US" dirty="0" smtClean="0"/>
              <a:t>[learning] goals?” (p. 89)</a:t>
            </a: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8971662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a:t>
            </a:r>
            <a:r>
              <a:rPr lang="en-US" sz="3200" dirty="0" smtClean="0">
                <a:solidFill>
                  <a:prstClr val="black"/>
                </a:solidFill>
              </a:rPr>
              <a:t>Online (Cont.)</a:t>
            </a:r>
            <a:endParaRPr lang="en-US" dirty="0"/>
          </a:p>
        </p:txBody>
      </p:sp>
      <p:sp>
        <p:nvSpPr>
          <p:cNvPr id="3" name="Content Placeholder 2"/>
          <p:cNvSpPr>
            <a:spLocks noGrp="1"/>
          </p:cNvSpPr>
          <p:nvPr>
            <p:ph idx="1"/>
          </p:nvPr>
        </p:nvSpPr>
        <p:spPr>
          <a:xfrm>
            <a:off x="457200" y="1219200"/>
            <a:ext cx="8229600" cy="5410200"/>
          </a:xfrm>
        </p:spPr>
        <p:txBody>
          <a:bodyPr>
            <a:normAutofit fontScale="62500" lnSpcReduction="20000"/>
          </a:bodyPr>
          <a:lstStyle/>
          <a:p>
            <a:pPr marL="0" lvl="0" indent="0">
              <a:buNone/>
            </a:pPr>
            <a:r>
              <a:rPr lang="en-US" sz="4000" dirty="0" smtClean="0">
                <a:solidFill>
                  <a:prstClr val="black"/>
                </a:solidFill>
              </a:rPr>
              <a:t>3</a:t>
            </a:r>
            <a:r>
              <a:rPr lang="en-US" sz="4500" dirty="0" smtClean="0">
                <a:solidFill>
                  <a:prstClr val="black"/>
                </a:solidFill>
              </a:rPr>
              <a:t>. Relevant </a:t>
            </a:r>
            <a:r>
              <a:rPr lang="en-US" sz="4500" dirty="0">
                <a:solidFill>
                  <a:prstClr val="black"/>
                </a:solidFill>
              </a:rPr>
              <a:t>authentic and holistic </a:t>
            </a:r>
            <a:r>
              <a:rPr lang="en-US" sz="4500" dirty="0" smtClean="0">
                <a:solidFill>
                  <a:prstClr val="black"/>
                </a:solidFill>
              </a:rPr>
              <a:t>tasks</a:t>
            </a:r>
          </a:p>
          <a:p>
            <a:pPr lvl="1"/>
            <a:r>
              <a:rPr lang="en-US" sz="3800" dirty="0"/>
              <a:t>“Authentic tasks strive to avoid fragmentary testing of atomized facts or competencies, preferring more complex holistic challenges such as problem scenarios, case studies, and projects in which the learner meaningfully participates.” (p. 90</a:t>
            </a:r>
            <a:r>
              <a:rPr lang="en-US" sz="3800" dirty="0" smtClean="0"/>
              <a:t>)</a:t>
            </a:r>
          </a:p>
          <a:p>
            <a:pPr marL="457200" lvl="1" indent="0">
              <a:buNone/>
            </a:pPr>
            <a:endParaRPr lang="en-US" sz="1300" dirty="0"/>
          </a:p>
          <a:p>
            <a:pPr marL="0" lvl="0" indent="0">
              <a:lnSpc>
                <a:spcPct val="115000"/>
              </a:lnSpc>
              <a:spcBef>
                <a:spcPts val="0"/>
              </a:spcBef>
              <a:spcAft>
                <a:spcPts val="1000"/>
              </a:spcAft>
              <a:buNone/>
            </a:pPr>
            <a:r>
              <a:rPr lang="en-US" sz="4500" dirty="0" smtClean="0">
                <a:solidFill>
                  <a:prstClr val="black"/>
                </a:solidFill>
              </a:rPr>
              <a:t>4. </a:t>
            </a:r>
            <a:r>
              <a:rPr lang="en-US" sz="4500" dirty="0">
                <a:ea typeface="Calibri"/>
                <a:cs typeface="Times New Roman"/>
              </a:rPr>
              <a:t>Awareness of students’ learning contexts and </a:t>
            </a:r>
            <a:r>
              <a:rPr lang="en-US" sz="4500" dirty="0" smtClean="0">
                <a:ea typeface="Calibri"/>
                <a:cs typeface="Times New Roman"/>
              </a:rPr>
              <a:t>   	perceptions</a:t>
            </a:r>
          </a:p>
          <a:p>
            <a:pPr lvl="1">
              <a:lnSpc>
                <a:spcPct val="115000"/>
              </a:lnSpc>
              <a:spcBef>
                <a:spcPts val="0"/>
              </a:spcBef>
              <a:spcAft>
                <a:spcPts val="1000"/>
              </a:spcAft>
            </a:pPr>
            <a:r>
              <a:rPr lang="en-US" sz="3500" dirty="0"/>
              <a:t>“What do you know of the existing knowledge that your students bring </a:t>
            </a:r>
            <a:r>
              <a:rPr lang="en-US" sz="3500" dirty="0" smtClean="0"/>
              <a:t>… </a:t>
            </a:r>
            <a:r>
              <a:rPr lang="en-US" sz="3500" dirty="0"/>
              <a:t>to your subject? What do you know of the competing assessment </a:t>
            </a:r>
            <a:r>
              <a:rPr lang="en-US" sz="3500" dirty="0" smtClean="0"/>
              <a:t>requirements…? </a:t>
            </a:r>
            <a:r>
              <a:rPr lang="en-US" sz="3500" dirty="0"/>
              <a:t>Are you and your colleagues ensuring a spread of </a:t>
            </a:r>
            <a:r>
              <a:rPr lang="en-US" sz="3500" dirty="0" smtClean="0"/>
              <a:t>skill </a:t>
            </a:r>
            <a:r>
              <a:rPr lang="en-US" sz="3500" dirty="0"/>
              <a:t>development across the program or are students expected to demonstrate the same skills (e.g., essay writing) over and over?” (pp. 90-91)</a:t>
            </a:r>
          </a:p>
          <a:p>
            <a:pPr lvl="1">
              <a:lnSpc>
                <a:spcPct val="115000"/>
              </a:lnSpc>
              <a:spcBef>
                <a:spcPts val="0"/>
              </a:spcBef>
              <a:spcAft>
                <a:spcPts val="1000"/>
              </a:spcAft>
            </a:pPr>
            <a:endParaRPr lang="en-US" dirty="0">
              <a:ea typeface="Calibri"/>
              <a:cs typeface="Times New Roman"/>
            </a:endParaRPr>
          </a:p>
          <a:p>
            <a:pPr marL="57150" indent="0">
              <a:buNone/>
            </a:pPr>
            <a:endParaRPr lang="en-US" dirty="0">
              <a:solidFill>
                <a:prstClr val="black"/>
              </a:solidFill>
            </a:endParaRPr>
          </a:p>
          <a:p>
            <a:endParaRPr lang="en-US" dirty="0"/>
          </a:p>
        </p:txBody>
      </p:sp>
    </p:spTree>
    <p:extLst>
      <p:ext uri="{BB962C8B-B14F-4D97-AF65-F5344CB8AC3E}">
        <p14:creationId xmlns:p14="http://schemas.microsoft.com/office/powerpoint/2010/main" val="222917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219200"/>
            <a:ext cx="8229600" cy="5257800"/>
          </a:xfrm>
        </p:spPr>
        <p:txBody>
          <a:bodyPr>
            <a:normAutofit fontScale="92500"/>
          </a:bodyPr>
          <a:lstStyle/>
          <a:p>
            <a:pPr marL="0" lvl="0" indent="0">
              <a:buNone/>
            </a:pPr>
            <a:r>
              <a:rPr lang="en-US" dirty="0" smtClean="0"/>
              <a:t>5. Sufficient </a:t>
            </a:r>
            <a:r>
              <a:rPr lang="en-US" dirty="0"/>
              <a:t>and timely formative </a:t>
            </a:r>
            <a:r>
              <a:rPr lang="en-US" dirty="0" smtClean="0"/>
              <a:t>feedback</a:t>
            </a:r>
          </a:p>
          <a:p>
            <a:pPr lvl="1"/>
            <a:r>
              <a:rPr lang="en-US" dirty="0"/>
              <a:t>“How do online learners get developmental feedback on their progress? Is it sufficient and timely? In online learning, formative and summative assessment are ideally interwoven into a form of continuous assessment…” (p. </a:t>
            </a:r>
            <a:r>
              <a:rPr lang="en-US" dirty="0" smtClean="0"/>
              <a:t>92)</a:t>
            </a:r>
          </a:p>
          <a:p>
            <a:pPr marL="0" indent="0">
              <a:buNone/>
            </a:pPr>
            <a:r>
              <a:rPr lang="en-US" dirty="0" smtClean="0"/>
              <a:t>6. </a:t>
            </a:r>
            <a:r>
              <a:rPr lang="en-US" dirty="0"/>
              <a:t>A facilitative degree of </a:t>
            </a:r>
            <a:r>
              <a:rPr lang="en-US" dirty="0" smtClean="0"/>
              <a:t>structure</a:t>
            </a:r>
          </a:p>
          <a:p>
            <a:pPr lvl="1"/>
            <a:r>
              <a:rPr lang="en-US" dirty="0" smtClean="0">
                <a:ea typeface="Calibri"/>
                <a:cs typeface="Times New Roman"/>
              </a:rPr>
              <a:t>“develops </a:t>
            </a:r>
            <a:r>
              <a:rPr lang="en-US" dirty="0">
                <a:ea typeface="Calibri"/>
                <a:cs typeface="Times New Roman"/>
              </a:rPr>
              <a:t>these abilities </a:t>
            </a:r>
            <a:r>
              <a:rPr lang="en-US" dirty="0" smtClean="0">
                <a:ea typeface="Calibri"/>
                <a:cs typeface="Times New Roman"/>
              </a:rPr>
              <a:t>[</a:t>
            </a:r>
            <a:r>
              <a:rPr lang="en-US" dirty="0"/>
              <a:t>information retrieval, goal setting, critical thinking, self-management, and </a:t>
            </a:r>
            <a:r>
              <a:rPr lang="en-US" dirty="0" smtClean="0"/>
              <a:t>self-evaluation] </a:t>
            </a:r>
            <a:r>
              <a:rPr lang="en-US" dirty="0" smtClean="0">
                <a:ea typeface="Calibri"/>
                <a:cs typeface="Times New Roman"/>
              </a:rPr>
              <a:t>purposefully</a:t>
            </a:r>
            <a:r>
              <a:rPr lang="en-US" dirty="0">
                <a:ea typeface="Calibri"/>
                <a:cs typeface="Times New Roman"/>
              </a:rPr>
              <a:t>, with the explicit goal of self-direction, and seeks a balance between structure and self-direction at any given </a:t>
            </a:r>
            <a:r>
              <a:rPr lang="en-US" dirty="0" smtClean="0">
                <a:ea typeface="Calibri"/>
                <a:cs typeface="Times New Roman"/>
              </a:rPr>
              <a:t>time” (p. 93)</a:t>
            </a:r>
            <a:endParaRPr lang="en-US" dirty="0"/>
          </a:p>
          <a:p>
            <a:pPr marL="0" lvl="0" indent="0">
              <a:buNone/>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4001315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066800"/>
            <a:ext cx="8229600" cy="5410200"/>
          </a:xfrm>
        </p:spPr>
        <p:txBody>
          <a:bodyPr>
            <a:normAutofit fontScale="92500" lnSpcReduction="10000"/>
          </a:bodyPr>
          <a:lstStyle/>
          <a:p>
            <a:pPr marL="0" lvl="0" indent="0">
              <a:buNone/>
            </a:pPr>
            <a:r>
              <a:rPr lang="en-US" dirty="0" smtClean="0"/>
              <a:t>7. Appropriate </a:t>
            </a:r>
            <a:r>
              <a:rPr lang="en-US" dirty="0"/>
              <a:t>volume of </a:t>
            </a:r>
            <a:r>
              <a:rPr lang="en-US" dirty="0" smtClean="0"/>
              <a:t>assessment</a:t>
            </a:r>
          </a:p>
          <a:p>
            <a:r>
              <a:rPr lang="en-US" sz="2400" dirty="0"/>
              <a:t>“Some teachers are prone to overassessing their students because they believe they have to assess everything in a subject. The challenge for teachers is to determine what really needs to be formally assessed, so that you are getting a balanced sample of the subject as a whole, but not creating a treadmill for students.” (p. 95</a:t>
            </a:r>
            <a:r>
              <a:rPr lang="en-US" sz="2400" dirty="0" smtClean="0"/>
              <a:t>)</a:t>
            </a:r>
          </a:p>
          <a:p>
            <a:r>
              <a:rPr lang="en-US" sz="2400" dirty="0" smtClean="0"/>
              <a:t>Clearly give benchmarks for student time for each course activity</a:t>
            </a:r>
            <a:endParaRPr lang="en-US" sz="2400" dirty="0"/>
          </a:p>
          <a:p>
            <a:pPr marL="0" lvl="0" indent="0">
              <a:buNone/>
            </a:pPr>
            <a:r>
              <a:rPr lang="en-US" dirty="0" smtClean="0"/>
              <a:t>8. Valid </a:t>
            </a:r>
            <a:r>
              <a:rPr lang="en-US" dirty="0"/>
              <a:t>and reliable</a:t>
            </a:r>
          </a:p>
          <a:p>
            <a:r>
              <a:rPr lang="en-US" sz="2400" dirty="0"/>
              <a:t>“Validity poses the question of whether your assignments provide the truest picture possible of the particular knowledge and abilities being measured by the assessment task. Reliability poses questions about whether your assessment items can be marked with a high degree of consistency and relative objectivity, particularly if other markers are involved.” (p. 95</a:t>
            </a:r>
            <a:r>
              <a:rPr lang="en-US" sz="2400" dirty="0" smtClean="0"/>
              <a:t>)</a:t>
            </a:r>
            <a:endParaRPr lang="en-US" sz="2400" dirty="0"/>
          </a:p>
        </p:txBody>
      </p:sp>
    </p:spTree>
    <p:extLst>
      <p:ext uri="{BB962C8B-B14F-4D97-AF65-F5344CB8AC3E}">
        <p14:creationId xmlns:p14="http://schemas.microsoft.com/office/powerpoint/2010/main" val="36499648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z="3200" dirty="0">
                <a:solidFill>
                  <a:prstClr val="black"/>
                </a:solidFill>
              </a:rPr>
              <a:t>Ten Key Qualities of Assessment Online (Cont.)</a:t>
            </a:r>
            <a:endParaRPr lang="en-US" dirty="0"/>
          </a:p>
        </p:txBody>
      </p:sp>
      <p:sp>
        <p:nvSpPr>
          <p:cNvPr id="3" name="Content Placeholder 2"/>
          <p:cNvSpPr>
            <a:spLocks noGrp="1"/>
          </p:cNvSpPr>
          <p:nvPr>
            <p:ph idx="1"/>
          </p:nvPr>
        </p:nvSpPr>
        <p:spPr>
          <a:xfrm>
            <a:off x="457200" y="1219200"/>
            <a:ext cx="8229600" cy="5257800"/>
          </a:xfrm>
        </p:spPr>
        <p:txBody>
          <a:bodyPr>
            <a:normAutofit lnSpcReduction="10000"/>
          </a:bodyPr>
          <a:lstStyle/>
          <a:p>
            <a:pPr marL="0" lvl="0" indent="0">
              <a:buNone/>
            </a:pPr>
            <a:r>
              <a:rPr lang="en-US" dirty="0" smtClean="0"/>
              <a:t>9. </a:t>
            </a:r>
            <a:r>
              <a:rPr lang="en-US" dirty="0"/>
              <a:t>Certifiable as students’ own work</a:t>
            </a:r>
          </a:p>
          <a:p>
            <a:pPr lvl="1"/>
            <a:r>
              <a:rPr lang="en-US" sz="2400" dirty="0" smtClean="0"/>
              <a:t>“we…advise </a:t>
            </a:r>
            <a:r>
              <a:rPr lang="en-US" sz="2400" dirty="0"/>
              <a:t>the adoption of both pedagogical and policy approaches to minimizing plagiarism and cheating in online assessment tasks rather than pursuing convoluted and potentially expensive technical solutions.” (pp. 96-97</a:t>
            </a:r>
            <a:r>
              <a:rPr lang="en-US" sz="2400" dirty="0" smtClean="0"/>
              <a:t>)</a:t>
            </a:r>
          </a:p>
          <a:p>
            <a:pPr lvl="4"/>
            <a:endParaRPr lang="en-US" sz="1600" dirty="0"/>
          </a:p>
          <a:p>
            <a:pPr marL="0" lvl="0" indent="0">
              <a:buNone/>
            </a:pPr>
            <a:r>
              <a:rPr lang="en-US" dirty="0" smtClean="0"/>
              <a:t>10. Subject </a:t>
            </a:r>
            <a:r>
              <a:rPr lang="en-US" dirty="0"/>
              <a:t>to continuous improvement via </a:t>
            </a:r>
            <a:r>
              <a:rPr lang="en-US" dirty="0" smtClean="0"/>
              <a:t>	evaluation </a:t>
            </a:r>
            <a:r>
              <a:rPr lang="en-US" dirty="0"/>
              <a:t>and quality enhancement</a:t>
            </a:r>
          </a:p>
          <a:p>
            <a:pPr marL="400050" lvl="1">
              <a:lnSpc>
                <a:spcPct val="115000"/>
              </a:lnSpc>
              <a:spcBef>
                <a:spcPts val="0"/>
              </a:spcBef>
              <a:spcAft>
                <a:spcPts val="1000"/>
              </a:spcAft>
            </a:pPr>
            <a:r>
              <a:rPr lang="en-US" sz="2400" dirty="0">
                <a:ea typeface="Calibri"/>
                <a:cs typeface="Times New Roman"/>
              </a:rPr>
              <a:t>“The importance of evaluating the integrity of your syllabus, drawing upon your reflections on assessment practices, employing insights from reflections and feedback, and quality enhancement initiatives cannot be underestimated when moving assessment online.” (p. 98</a:t>
            </a:r>
            <a:r>
              <a:rPr lang="en-US" sz="2400" dirty="0" smtClean="0">
                <a:ea typeface="Calibri"/>
                <a:cs typeface="Times New Roman"/>
              </a:rPr>
              <a:t>)</a:t>
            </a:r>
            <a:endParaRPr lang="en-US" sz="2400" dirty="0">
              <a:ea typeface="Calibri"/>
              <a:cs typeface="Times New Roman"/>
            </a:endParaRPr>
          </a:p>
        </p:txBody>
      </p:sp>
    </p:spTree>
    <p:extLst>
      <p:ext uri="{BB962C8B-B14F-4D97-AF65-F5344CB8AC3E}">
        <p14:creationId xmlns:p14="http://schemas.microsoft.com/office/powerpoint/2010/main" val="10392146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0800000">
            <a:off x="533400" y="304800"/>
            <a:ext cx="838200" cy="5973762"/>
          </a:xfrm>
        </p:spPr>
        <p:txBody>
          <a:bodyPr vert="vert">
            <a:normAutofit fontScale="90000"/>
          </a:bodyPr>
          <a:lstStyle/>
          <a:p>
            <a:r>
              <a:rPr lang="en-US" dirty="0" smtClean="0"/>
              <a:t>Collaborative Learning</a:t>
            </a:r>
            <a:endParaRPr lang="en-US" dirty="0"/>
          </a:p>
        </p:txBody>
      </p:sp>
      <p:sp>
        <p:nvSpPr>
          <p:cNvPr id="3" name="Content Placeholder 2"/>
          <p:cNvSpPr>
            <a:spLocks noGrp="1"/>
          </p:cNvSpPr>
          <p:nvPr>
            <p:ph idx="1"/>
          </p:nvPr>
        </p:nvSpPr>
        <p:spPr>
          <a:xfrm>
            <a:off x="1371600" y="922054"/>
            <a:ext cx="6934200" cy="3200400"/>
          </a:xfrm>
        </p:spPr>
        <p:txBody>
          <a:bodyPr/>
          <a:lstStyle/>
          <a:p>
            <a:r>
              <a:rPr lang="en-US" dirty="0" smtClean="0"/>
              <a:t>What is Collaborative Learning (CL)?</a:t>
            </a:r>
          </a:p>
          <a:p>
            <a:r>
              <a:rPr lang="en-US" dirty="0" smtClean="0"/>
              <a:t>Why does CL help learners?</a:t>
            </a:r>
          </a:p>
          <a:p>
            <a:r>
              <a:rPr lang="en-US" dirty="0" smtClean="0"/>
              <a:t>How is CL used </a:t>
            </a:r>
            <a:r>
              <a:rPr lang="en-US" dirty="0" smtClean="0"/>
              <a:t>with computers?</a:t>
            </a:r>
            <a:endParaRPr lang="en-US" dirty="0" smtClean="0"/>
          </a:p>
          <a:p>
            <a:r>
              <a:rPr lang="en-US" dirty="0" smtClean="0"/>
              <a:t>How do I assess CL?</a:t>
            </a:r>
          </a:p>
          <a:p>
            <a:r>
              <a:rPr lang="en-US" dirty="0" smtClean="0"/>
              <a:t>How do I set up CL in Blackboard (Bb)? </a:t>
            </a:r>
          </a:p>
          <a:p>
            <a:pPr marL="0" indent="0" algn="ctr">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4122454"/>
            <a:ext cx="2362200" cy="2283108"/>
          </a:xfrm>
          <a:prstGeom prst="rect">
            <a:avLst/>
          </a:prstGeom>
        </p:spPr>
      </p:pic>
    </p:spTree>
    <p:extLst>
      <p:ext uri="{BB962C8B-B14F-4D97-AF65-F5344CB8AC3E}">
        <p14:creationId xmlns:p14="http://schemas.microsoft.com/office/powerpoint/2010/main" val="11184484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r>
              <a:rPr lang="en-US" sz="3200" dirty="0" smtClean="0"/>
              <a:t>Developing Online Best Practices for Interaction</a:t>
            </a:r>
            <a:br>
              <a:rPr lang="en-US" sz="3200" dirty="0" smtClean="0"/>
            </a:br>
            <a:r>
              <a:rPr lang="en-US" sz="2400" dirty="0" smtClean="0"/>
              <a:t>(Meyer, 2006, p. 123)</a:t>
            </a:r>
            <a:endParaRPr lang="en-US" sz="2400" dirty="0"/>
          </a:p>
        </p:txBody>
      </p:sp>
      <p:sp>
        <p:nvSpPr>
          <p:cNvPr id="3" name="Content Placeholder 2"/>
          <p:cNvSpPr>
            <a:spLocks noGrp="1"/>
          </p:cNvSpPr>
          <p:nvPr>
            <p:ph idx="1"/>
          </p:nvPr>
        </p:nvSpPr>
        <p:spPr>
          <a:xfrm>
            <a:off x="457200" y="1447800"/>
            <a:ext cx="8229600" cy="4678363"/>
          </a:xfrm>
        </p:spPr>
        <p:txBody>
          <a:bodyPr>
            <a:normAutofit/>
          </a:bodyPr>
          <a:lstStyle/>
          <a:p>
            <a:r>
              <a:rPr lang="en-US" dirty="0"/>
              <a:t>The Seven Principles of Good Practice </a:t>
            </a:r>
            <a:r>
              <a:rPr lang="en-US" dirty="0" smtClean="0"/>
              <a:t>are:</a:t>
            </a:r>
          </a:p>
          <a:p>
            <a:pPr lvl="1"/>
            <a:r>
              <a:rPr lang="en-US" dirty="0" smtClean="0"/>
              <a:t>encouraging </a:t>
            </a:r>
            <a:r>
              <a:rPr lang="en-US" dirty="0"/>
              <a:t>contact between students and </a:t>
            </a:r>
            <a:r>
              <a:rPr lang="en-US" dirty="0" smtClean="0"/>
              <a:t>faculty</a:t>
            </a:r>
          </a:p>
          <a:p>
            <a:pPr lvl="1"/>
            <a:r>
              <a:rPr lang="en-US" dirty="0" smtClean="0"/>
              <a:t>developing </a:t>
            </a:r>
            <a:r>
              <a:rPr lang="en-US" dirty="0"/>
              <a:t>reciprocity and cooperation among </a:t>
            </a:r>
            <a:r>
              <a:rPr lang="en-US" dirty="0" smtClean="0"/>
              <a:t>students</a:t>
            </a:r>
          </a:p>
          <a:p>
            <a:pPr lvl="1"/>
            <a:r>
              <a:rPr lang="en-US" dirty="0" smtClean="0"/>
              <a:t>encouraging </a:t>
            </a:r>
            <a:r>
              <a:rPr lang="en-US" dirty="0"/>
              <a:t>active </a:t>
            </a:r>
            <a:r>
              <a:rPr lang="en-US" dirty="0" smtClean="0"/>
              <a:t>learning</a:t>
            </a:r>
          </a:p>
          <a:p>
            <a:pPr lvl="1"/>
            <a:r>
              <a:rPr lang="en-US" dirty="0" smtClean="0"/>
              <a:t>giving </a:t>
            </a:r>
            <a:r>
              <a:rPr lang="en-US" dirty="0"/>
              <a:t>prompt </a:t>
            </a:r>
            <a:r>
              <a:rPr lang="en-US" dirty="0" smtClean="0"/>
              <a:t>feedback</a:t>
            </a:r>
          </a:p>
          <a:p>
            <a:pPr lvl="1"/>
            <a:r>
              <a:rPr lang="en-US" dirty="0" smtClean="0"/>
              <a:t>emphasizing </a:t>
            </a:r>
            <a:r>
              <a:rPr lang="en-US" dirty="0"/>
              <a:t>time on </a:t>
            </a:r>
            <a:r>
              <a:rPr lang="en-US" dirty="0" smtClean="0"/>
              <a:t>task</a:t>
            </a:r>
          </a:p>
          <a:p>
            <a:pPr lvl="1"/>
            <a:r>
              <a:rPr lang="en-US" dirty="0" smtClean="0"/>
              <a:t>communicating </a:t>
            </a:r>
            <a:r>
              <a:rPr lang="en-US" dirty="0"/>
              <a:t>high </a:t>
            </a:r>
            <a:r>
              <a:rPr lang="en-US" dirty="0" smtClean="0"/>
              <a:t>expectations</a:t>
            </a:r>
          </a:p>
          <a:p>
            <a:pPr lvl="1"/>
            <a:r>
              <a:rPr lang="en-US" dirty="0" smtClean="0"/>
              <a:t>respecting </a:t>
            </a:r>
            <a:r>
              <a:rPr lang="en-US" dirty="0"/>
              <a:t>diverse talents and ways of </a:t>
            </a:r>
            <a:r>
              <a:rPr lang="en-US" dirty="0" smtClean="0"/>
              <a:t>learning</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00800" y="3200400"/>
            <a:ext cx="1828800" cy="1828800"/>
          </a:xfrm>
          <a:prstGeom prst="rect">
            <a:avLst/>
          </a:prstGeom>
        </p:spPr>
      </p:pic>
    </p:spTree>
    <p:extLst>
      <p:ext uri="{BB962C8B-B14F-4D97-AF65-F5344CB8AC3E}">
        <p14:creationId xmlns:p14="http://schemas.microsoft.com/office/powerpoint/2010/main" val="40756364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smtClean="0"/>
              <a:t>More Issues in Planning Online Assessment</a:t>
            </a:r>
            <a:endParaRPr lang="en-US" sz="3600"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a:t>Students’ Technological </a:t>
            </a:r>
            <a:r>
              <a:rPr lang="en-US" dirty="0" smtClean="0"/>
              <a:t>Abilities</a:t>
            </a:r>
          </a:p>
          <a:p>
            <a:pPr lvl="1"/>
            <a:r>
              <a:rPr lang="en-US" dirty="0" smtClean="0"/>
              <a:t>Need to ensure students know how to use technology so they spend time on learning</a:t>
            </a:r>
            <a:endParaRPr lang="en-US" dirty="0"/>
          </a:p>
          <a:p>
            <a:r>
              <a:rPr lang="en-US" dirty="0" smtClean="0"/>
              <a:t>Faculty can choose to assess on</a:t>
            </a:r>
          </a:p>
          <a:p>
            <a:pPr lvl="1"/>
            <a:r>
              <a:rPr lang="en-US" dirty="0" smtClean="0"/>
              <a:t>the information / content students provide</a:t>
            </a:r>
          </a:p>
          <a:p>
            <a:pPr lvl="1"/>
            <a:r>
              <a:rPr lang="en-US" dirty="0" smtClean="0"/>
              <a:t>how students interact with each other and/or faculty</a:t>
            </a:r>
          </a:p>
          <a:p>
            <a:pPr lvl="1"/>
            <a:r>
              <a:rPr lang="en-US" dirty="0" smtClean="0"/>
              <a:t>or some combination of both. </a:t>
            </a:r>
          </a:p>
          <a:p>
            <a:r>
              <a:rPr lang="en-US" dirty="0" smtClean="0"/>
              <a:t>Select basis of assessment before course begins and clearly explain this to students. </a:t>
            </a:r>
          </a:p>
          <a:p>
            <a:pPr lvl="1"/>
            <a:r>
              <a:rPr lang="en-US" dirty="0" smtClean="0"/>
              <a:t>Students cannot meet faculty expectations if they do not know what they are.</a:t>
            </a:r>
            <a:endParaRPr lang="en-US" dirty="0"/>
          </a:p>
        </p:txBody>
      </p:sp>
    </p:spTree>
    <p:extLst>
      <p:ext uri="{BB962C8B-B14F-4D97-AF65-F5344CB8AC3E}">
        <p14:creationId xmlns:p14="http://schemas.microsoft.com/office/powerpoint/2010/main" val="3753768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fontScale="90000"/>
          </a:bodyPr>
          <a:lstStyle/>
          <a:p>
            <a:r>
              <a:rPr lang="en-US" dirty="0" smtClean="0"/>
              <a:t>Types of Online Communication in Bb9</a:t>
            </a:r>
            <a:endParaRPr lang="en-US" dirty="0"/>
          </a:p>
        </p:txBody>
      </p:sp>
      <p:sp>
        <p:nvSpPr>
          <p:cNvPr id="8" name="Content Placeholder 7"/>
          <p:cNvSpPr>
            <a:spLocks noGrp="1"/>
          </p:cNvSpPr>
          <p:nvPr>
            <p:ph sz="half" idx="2"/>
          </p:nvPr>
        </p:nvSpPr>
        <p:spPr>
          <a:xfrm>
            <a:off x="457200" y="4953000"/>
            <a:ext cx="8229600" cy="1524000"/>
          </a:xfrm>
        </p:spPr>
        <p:txBody>
          <a:bodyPr>
            <a:normAutofit/>
          </a:bodyPr>
          <a:lstStyle/>
          <a:p>
            <a:pPr marL="0" indent="0" algn="ctr">
              <a:buNone/>
            </a:pPr>
            <a:r>
              <a:rPr lang="en-US" b="1" dirty="0" smtClean="0"/>
              <a:t>** Important to choose the tool that works for you and that allows you to get the information you need to assess student learning and interactions **</a:t>
            </a:r>
          </a:p>
          <a:p>
            <a:endParaRPr lang="en-US" dirty="0"/>
          </a:p>
        </p:txBody>
      </p:sp>
      <p:graphicFrame>
        <p:nvGraphicFramePr>
          <p:cNvPr id="7" name="Chart 6"/>
          <p:cNvGraphicFramePr/>
          <p:nvPr>
            <p:extLst>
              <p:ext uri="{D42A27DB-BD31-4B8C-83A1-F6EECF244321}">
                <p14:modId xmlns:p14="http://schemas.microsoft.com/office/powerpoint/2010/main" val="2649116623"/>
              </p:ext>
            </p:extLst>
          </p:nvPr>
        </p:nvGraphicFramePr>
        <p:xfrm>
          <a:off x="1981200" y="1066800"/>
          <a:ext cx="4191000" cy="3962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1"/>
            <p:extLst>
              <p:ext uri="{D42A27DB-BD31-4B8C-83A1-F6EECF244321}">
                <p14:modId xmlns:p14="http://schemas.microsoft.com/office/powerpoint/2010/main" val="3279458881"/>
              </p:ext>
            </p:extLst>
          </p:nvPr>
        </p:nvGraphicFramePr>
        <p:xfrm>
          <a:off x="304800" y="1143000"/>
          <a:ext cx="8534400" cy="35814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219287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868362"/>
          </a:xfrm>
        </p:spPr>
        <p:txBody>
          <a:bodyPr>
            <a:normAutofit fontScale="90000"/>
          </a:bodyPr>
          <a:lstStyle/>
          <a:p>
            <a:r>
              <a:rPr lang="en-US" dirty="0" smtClean="0"/>
              <a:t>Types of Online Communication in Bb9</a:t>
            </a:r>
            <a:endParaRPr lang="en-US"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650608122"/>
              </p:ext>
            </p:extLst>
          </p:nvPr>
        </p:nvGraphicFramePr>
        <p:xfrm>
          <a:off x="228600" y="1143000"/>
          <a:ext cx="403860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8" name="Content Placeholder 7"/>
          <p:cNvSpPr>
            <a:spLocks noGrp="1"/>
          </p:cNvSpPr>
          <p:nvPr>
            <p:ph sz="half" idx="2"/>
          </p:nvPr>
        </p:nvSpPr>
        <p:spPr>
          <a:xfrm>
            <a:off x="609600" y="4953000"/>
            <a:ext cx="7924800" cy="1524000"/>
          </a:xfrm>
        </p:spPr>
        <p:txBody>
          <a:bodyPr>
            <a:normAutofit/>
          </a:bodyPr>
          <a:lstStyle/>
          <a:p>
            <a:pPr marL="0" indent="0" algn="ctr">
              <a:buNone/>
            </a:pPr>
            <a:r>
              <a:rPr lang="en-US" b="1" dirty="0" smtClean="0"/>
              <a:t>** Important to choose the tool that works for you and that allows you to get the information you need to assess student learning and interactions **</a:t>
            </a:r>
          </a:p>
          <a:p>
            <a:endParaRPr lang="en-US" dirty="0"/>
          </a:p>
        </p:txBody>
      </p:sp>
      <p:graphicFrame>
        <p:nvGraphicFramePr>
          <p:cNvPr id="7" name="Chart 6"/>
          <p:cNvGraphicFramePr/>
          <p:nvPr>
            <p:extLst>
              <p:ext uri="{D42A27DB-BD31-4B8C-83A1-F6EECF244321}">
                <p14:modId xmlns:p14="http://schemas.microsoft.com/office/powerpoint/2010/main" val="2015832789"/>
              </p:ext>
            </p:extLst>
          </p:nvPr>
        </p:nvGraphicFramePr>
        <p:xfrm>
          <a:off x="4495800" y="1066800"/>
          <a:ext cx="4191000" cy="373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160895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Design </a:t>
            </a:r>
            <a:r>
              <a:rPr lang="en-US" dirty="0" smtClean="0"/>
              <a:t>Recommendations</a:t>
            </a:r>
            <a:endParaRPr lang="en-US" dirty="0"/>
          </a:p>
        </p:txBody>
      </p:sp>
      <p:sp>
        <p:nvSpPr>
          <p:cNvPr id="3" name="Content Placeholder 2"/>
          <p:cNvSpPr>
            <a:spLocks noGrp="1"/>
          </p:cNvSpPr>
          <p:nvPr>
            <p:ph idx="1"/>
          </p:nvPr>
        </p:nvSpPr>
        <p:spPr>
          <a:xfrm>
            <a:off x="457200" y="1295400"/>
            <a:ext cx="8229600" cy="5105400"/>
          </a:xfrm>
        </p:spPr>
        <p:txBody>
          <a:bodyPr>
            <a:normAutofit fontScale="92500" lnSpcReduction="20000"/>
          </a:bodyPr>
          <a:lstStyle/>
          <a:p>
            <a:pPr lvl="0"/>
            <a:r>
              <a:rPr lang="en-US" dirty="0" smtClean="0"/>
              <a:t>Be </a:t>
            </a:r>
            <a:r>
              <a:rPr lang="en-US" dirty="0"/>
              <a:t>clear in your syllabus if the class is online or a blended hybrid. If you require online synchronous classes state the times dates and equipment needed for participation in your syllabus. Make this information available to students during registration. Consider a “practice” session with the students early in the class to avoid frustration and confusion. </a:t>
            </a:r>
          </a:p>
          <a:p>
            <a:pPr lvl="0"/>
            <a:r>
              <a:rPr lang="en-US" dirty="0"/>
              <a:t>Don’t assume your students are power users of technology; make sure they have resources to learn about Bb tools</a:t>
            </a:r>
            <a:r>
              <a:rPr lang="en-US" dirty="0" smtClean="0"/>
              <a:t>.</a:t>
            </a:r>
          </a:p>
          <a:p>
            <a:pPr marL="0" lvl="0" indent="0" algn="ctr">
              <a:buNone/>
            </a:pPr>
            <a:r>
              <a:rPr lang="en-US" sz="2600" u="sng" dirty="0" smtClean="0">
                <a:hlinkClick r:id="rId2"/>
              </a:rPr>
              <a:t>http</a:t>
            </a:r>
            <a:r>
              <a:rPr lang="en-US" sz="2600" u="sng" dirty="0">
                <a:hlinkClick r:id="rId2"/>
              </a:rPr>
              <a:t>://www.fau.edu/irm/blackboard/bb9_student.php</a:t>
            </a:r>
            <a:endParaRPr lang="en-US" sz="2600" dirty="0"/>
          </a:p>
          <a:p>
            <a:pPr marL="0" indent="0">
              <a:buNone/>
            </a:pPr>
            <a:endParaRPr lang="en-US" dirty="0"/>
          </a:p>
        </p:txBody>
      </p:sp>
    </p:spTree>
    <p:extLst>
      <p:ext uri="{BB962C8B-B14F-4D97-AF65-F5344CB8AC3E}">
        <p14:creationId xmlns:p14="http://schemas.microsoft.com/office/powerpoint/2010/main" val="18505052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Consider Netiquette</a:t>
            </a:r>
            <a:endParaRPr lang="en-US" dirty="0"/>
          </a:p>
        </p:txBody>
      </p:sp>
      <p:sp>
        <p:nvSpPr>
          <p:cNvPr id="3" name="Content Placeholder 2"/>
          <p:cNvSpPr>
            <a:spLocks noGrp="1"/>
          </p:cNvSpPr>
          <p:nvPr>
            <p:ph idx="1"/>
          </p:nvPr>
        </p:nvSpPr>
        <p:spPr>
          <a:xfrm>
            <a:off x="425348" y="1143000"/>
            <a:ext cx="8229600" cy="4953000"/>
          </a:xfrm>
        </p:spPr>
        <p:txBody>
          <a:bodyPr>
            <a:normAutofit fontScale="92500"/>
          </a:bodyPr>
          <a:lstStyle/>
          <a:p>
            <a:pPr marL="0" indent="0" algn="ctr">
              <a:buNone/>
            </a:pPr>
            <a:r>
              <a:rPr lang="en-US" dirty="0">
                <a:hlinkClick r:id="rId2"/>
              </a:rPr>
              <a:t>http://</a:t>
            </a:r>
            <a:r>
              <a:rPr lang="en-US" dirty="0" smtClean="0">
                <a:hlinkClick r:id="rId2"/>
              </a:rPr>
              <a:t>www.fau.edu/irm/about/netiquette.php</a:t>
            </a:r>
            <a:endParaRPr lang="en-US" dirty="0" smtClean="0"/>
          </a:p>
          <a:p>
            <a:r>
              <a:rPr lang="en-US" dirty="0" smtClean="0"/>
              <a:t>Tone can be easily misinterpreted. Instructor must monitor communication to ensure civility. </a:t>
            </a:r>
          </a:p>
          <a:p>
            <a:r>
              <a:rPr lang="en-US" dirty="0" smtClean="0"/>
              <a:t>Faculty should set minimum &amp; maximum limits for all communication.</a:t>
            </a:r>
          </a:p>
          <a:p>
            <a:pPr marL="0" indent="0" algn="r">
              <a:buNone/>
            </a:pPr>
            <a:endParaRPr lang="en-US" dirty="0" smtClean="0"/>
          </a:p>
          <a:p>
            <a:pPr marL="0" indent="0" algn="ctr">
              <a:buNone/>
            </a:pPr>
            <a:r>
              <a:rPr lang="en-US" sz="4000" u="sng" dirty="0"/>
              <a:t>Email Best </a:t>
            </a:r>
            <a:r>
              <a:rPr lang="en-US" sz="4000" u="sng" dirty="0" smtClean="0"/>
              <a:t>Practices</a:t>
            </a:r>
          </a:p>
          <a:p>
            <a:r>
              <a:rPr lang="en-US" dirty="0"/>
              <a:t>Only for personal communication – all class questions direct to the discussion board.</a:t>
            </a:r>
          </a:p>
          <a:p>
            <a:pPr marL="0" indent="0">
              <a:buNone/>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0800" y="3352799"/>
            <a:ext cx="1688091" cy="913229"/>
          </a:xfrm>
          <a:prstGeom prst="rect">
            <a:avLst/>
          </a:prstGeom>
        </p:spPr>
      </p:pic>
    </p:spTree>
    <p:extLst>
      <p:ext uri="{BB962C8B-B14F-4D97-AF65-F5344CB8AC3E}">
        <p14:creationId xmlns:p14="http://schemas.microsoft.com/office/powerpoint/2010/main" val="16098771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Best Practices for Online Discussions</a:t>
            </a:r>
            <a:br>
              <a:rPr lang="en-US" dirty="0" smtClean="0"/>
            </a:br>
            <a:r>
              <a:rPr lang="en-US" sz="2200" dirty="0" smtClean="0"/>
              <a:t>(Meyer, 2006, p. 126) </a:t>
            </a:r>
            <a:endParaRPr lang="en-US" dirty="0"/>
          </a:p>
        </p:txBody>
      </p:sp>
      <p:sp>
        <p:nvSpPr>
          <p:cNvPr id="3" name="Content Placeholder 2"/>
          <p:cNvSpPr>
            <a:spLocks noGrp="1"/>
          </p:cNvSpPr>
          <p:nvPr>
            <p:ph idx="1"/>
          </p:nvPr>
        </p:nvSpPr>
        <p:spPr>
          <a:xfrm>
            <a:off x="381000" y="1371600"/>
            <a:ext cx="8382000" cy="5181600"/>
          </a:xfrm>
        </p:spPr>
        <p:txBody>
          <a:bodyPr>
            <a:normAutofit/>
          </a:bodyPr>
          <a:lstStyle/>
          <a:p>
            <a:pPr lvl="0"/>
            <a:r>
              <a:rPr lang="en-US" dirty="0"/>
              <a:t>“It matters how the instructor sets up the discussion”</a:t>
            </a:r>
          </a:p>
          <a:p>
            <a:pPr lvl="0"/>
            <a:r>
              <a:rPr lang="en-US" dirty="0" smtClean="0"/>
              <a:t>“</a:t>
            </a:r>
            <a:r>
              <a:rPr lang="en-US" dirty="0"/>
              <a:t>It matters what the purpose of evaluation is”</a:t>
            </a:r>
          </a:p>
          <a:p>
            <a:pPr lvl="0"/>
            <a:r>
              <a:rPr lang="en-US" dirty="0" smtClean="0"/>
              <a:t>“</a:t>
            </a:r>
            <a:r>
              <a:rPr lang="en-US" dirty="0"/>
              <a:t>It matters how and at what level an online discussion is initiated”</a:t>
            </a:r>
          </a:p>
          <a:p>
            <a:pPr lvl="0"/>
            <a:r>
              <a:rPr lang="en-US" dirty="0" smtClean="0"/>
              <a:t>“</a:t>
            </a:r>
            <a:r>
              <a:rPr lang="en-US" dirty="0"/>
              <a:t>It matters how the instructor interacts in the discussion”</a:t>
            </a:r>
          </a:p>
          <a:p>
            <a:pPr lvl="0"/>
            <a:r>
              <a:rPr lang="en-US" dirty="0" smtClean="0"/>
              <a:t>“</a:t>
            </a:r>
            <a:r>
              <a:rPr lang="en-US" dirty="0"/>
              <a:t>It matters what rubric or framework is used”</a:t>
            </a:r>
          </a:p>
          <a:p>
            <a:pPr lvl="0"/>
            <a:r>
              <a:rPr lang="en-US" dirty="0" smtClean="0"/>
              <a:t>“</a:t>
            </a:r>
            <a:r>
              <a:rPr lang="en-US" dirty="0"/>
              <a:t>More rubrics or frameworks are needed</a:t>
            </a:r>
            <a:r>
              <a:rPr lang="en-US" dirty="0" smtClean="0"/>
              <a:t>”</a:t>
            </a:r>
          </a:p>
        </p:txBody>
      </p:sp>
    </p:spTree>
    <p:extLst>
      <p:ext uri="{BB962C8B-B14F-4D97-AF65-F5344CB8AC3E}">
        <p14:creationId xmlns:p14="http://schemas.microsoft.com/office/powerpoint/2010/main" val="20997835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Best Practices Cont</a:t>
            </a:r>
            <a:r>
              <a:rPr lang="en-US" dirty="0"/>
              <a:t>.</a:t>
            </a:r>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pPr lvl="0"/>
            <a:r>
              <a:rPr lang="en-US" dirty="0" smtClean="0"/>
              <a:t>Responsibility of online </a:t>
            </a:r>
            <a:r>
              <a:rPr lang="en-US" dirty="0"/>
              <a:t>instructor to nudge and encourage the construction knowledge (just like in a face to face classroom</a:t>
            </a:r>
            <a:r>
              <a:rPr lang="en-US" dirty="0" smtClean="0"/>
              <a:t>) </a:t>
            </a:r>
            <a:r>
              <a:rPr lang="en-US" dirty="0"/>
              <a:t>(Christopher, Thomas &amp; Tallent-Rennels, 2004).</a:t>
            </a:r>
          </a:p>
          <a:p>
            <a:r>
              <a:rPr lang="en-US" dirty="0" smtClean="0"/>
              <a:t>Asking </a:t>
            </a:r>
            <a:r>
              <a:rPr lang="en-US" dirty="0"/>
              <a:t>open-ended questions and encouraging students to reply with more personal thought to ensure that the dialogue is interactive rather than just a </a:t>
            </a:r>
            <a:r>
              <a:rPr lang="en-US" dirty="0" smtClean="0"/>
              <a:t>one-way </a:t>
            </a:r>
            <a:r>
              <a:rPr lang="en-US" dirty="0"/>
              <a:t>instruction communication </a:t>
            </a:r>
            <a:br>
              <a:rPr lang="en-US" dirty="0"/>
            </a:br>
            <a:r>
              <a:rPr lang="en-US" dirty="0"/>
              <a:t>(Chang, 2009). </a:t>
            </a:r>
            <a:endParaRPr lang="en-US" dirty="0" smtClean="0"/>
          </a:p>
          <a:p>
            <a:pPr lvl="0"/>
            <a:r>
              <a:rPr lang="en-US" dirty="0"/>
              <a:t>Consider using MindMeister for </a:t>
            </a:r>
            <a:r>
              <a:rPr lang="en-US" dirty="0" smtClean="0"/>
              <a:t>collaboration </a:t>
            </a:r>
          </a:p>
          <a:p>
            <a:pPr marL="0" lvl="0" indent="0" algn="ctr">
              <a:buNone/>
            </a:pPr>
            <a:r>
              <a:rPr lang="en-US" u="sng" dirty="0" smtClean="0">
                <a:hlinkClick r:id="rId2"/>
              </a:rPr>
              <a:t>www.mindmeister.com</a:t>
            </a:r>
            <a:endParaRPr lang="en-US" dirty="0"/>
          </a:p>
          <a:p>
            <a:endParaRPr lang="en-US" dirty="0"/>
          </a:p>
        </p:txBody>
      </p:sp>
    </p:spTree>
    <p:extLst>
      <p:ext uri="{BB962C8B-B14F-4D97-AF65-F5344CB8AC3E}">
        <p14:creationId xmlns:p14="http://schemas.microsoft.com/office/powerpoint/2010/main" val="13550309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Best Practices – even more!</a:t>
            </a:r>
            <a:endParaRPr lang="en-US" dirty="0"/>
          </a:p>
        </p:txBody>
      </p:sp>
      <p:sp>
        <p:nvSpPr>
          <p:cNvPr id="3" name="Content Placeholder 2"/>
          <p:cNvSpPr>
            <a:spLocks noGrp="1"/>
          </p:cNvSpPr>
          <p:nvPr>
            <p:ph idx="1"/>
          </p:nvPr>
        </p:nvSpPr>
        <p:spPr>
          <a:xfrm>
            <a:off x="457200" y="1295400"/>
            <a:ext cx="8229600" cy="4953000"/>
          </a:xfrm>
        </p:spPr>
        <p:txBody>
          <a:bodyPr>
            <a:normAutofit fontScale="92500" lnSpcReduction="20000"/>
          </a:bodyPr>
          <a:lstStyle/>
          <a:p>
            <a:pPr lvl="0"/>
            <a:r>
              <a:rPr lang="en-US" dirty="0"/>
              <a:t>Schedule a quiet time when other projects in the course are time consuming </a:t>
            </a:r>
          </a:p>
          <a:p>
            <a:pPr lvl="0"/>
            <a:r>
              <a:rPr lang="en-US" dirty="0"/>
              <a:t>Be aware of cultural patterns as well differences in personal styles in discussion. Make it clear if participation is required and when it is due. </a:t>
            </a:r>
            <a:endParaRPr lang="en-US" dirty="0" smtClean="0"/>
          </a:p>
          <a:p>
            <a:pPr lvl="0"/>
            <a:r>
              <a:rPr lang="en-US" dirty="0" smtClean="0"/>
              <a:t>Don’t </a:t>
            </a:r>
            <a:r>
              <a:rPr lang="en-US" dirty="0"/>
              <a:t>force personal </a:t>
            </a:r>
            <a:r>
              <a:rPr lang="en-US" dirty="0" smtClean="0"/>
              <a:t>experiences, </a:t>
            </a:r>
            <a:r>
              <a:rPr lang="en-US" dirty="0"/>
              <a:t>instead try something like </a:t>
            </a:r>
            <a:r>
              <a:rPr lang="en-US" dirty="0" smtClean="0"/>
              <a:t>“Can </a:t>
            </a:r>
            <a:r>
              <a:rPr lang="en-US" dirty="0"/>
              <a:t>you </a:t>
            </a:r>
            <a:r>
              <a:rPr lang="en-US" dirty="0" smtClean="0"/>
              <a:t>relate </a:t>
            </a:r>
            <a:r>
              <a:rPr lang="en-US" dirty="0"/>
              <a:t>this to your own experiences or one you </a:t>
            </a:r>
            <a:r>
              <a:rPr lang="en-US" dirty="0" smtClean="0"/>
              <a:t>heard </a:t>
            </a:r>
            <a:r>
              <a:rPr lang="en-US" dirty="0"/>
              <a:t>or read about?”</a:t>
            </a:r>
          </a:p>
          <a:p>
            <a:pPr lvl="0"/>
            <a:r>
              <a:rPr lang="en-US" dirty="0"/>
              <a:t>Create a discussion area for “Questions, Comments &amp; Concerns” for the instructor and students to answer questions about assignments or </a:t>
            </a:r>
            <a:r>
              <a:rPr lang="en-US" dirty="0" smtClean="0"/>
              <a:t>Bb </a:t>
            </a:r>
            <a:r>
              <a:rPr lang="en-US" dirty="0"/>
              <a:t>issues.</a:t>
            </a:r>
          </a:p>
          <a:p>
            <a:endParaRPr lang="en-US" dirty="0"/>
          </a:p>
        </p:txBody>
      </p:sp>
    </p:spTree>
    <p:extLst>
      <p:ext uri="{BB962C8B-B14F-4D97-AF65-F5344CB8AC3E}">
        <p14:creationId xmlns:p14="http://schemas.microsoft.com/office/powerpoint/2010/main" val="25704946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dirty="0" smtClean="0"/>
              <a:t>Evaluating Content in Online Discussions</a:t>
            </a:r>
            <a:endParaRPr lang="en-US" sz="3600" dirty="0"/>
          </a:p>
        </p:txBody>
      </p:sp>
      <p:sp>
        <p:nvSpPr>
          <p:cNvPr id="3" name="Content Placeholder 2"/>
          <p:cNvSpPr>
            <a:spLocks noGrp="1"/>
          </p:cNvSpPr>
          <p:nvPr>
            <p:ph idx="1"/>
          </p:nvPr>
        </p:nvSpPr>
        <p:spPr>
          <a:xfrm>
            <a:off x="457200" y="1219200"/>
            <a:ext cx="8229600" cy="5029200"/>
          </a:xfrm>
        </p:spPr>
        <p:txBody>
          <a:bodyPr>
            <a:normAutofit/>
          </a:bodyPr>
          <a:lstStyle/>
          <a:p>
            <a:r>
              <a:rPr lang="en-US" dirty="0" smtClean="0"/>
              <a:t>Three main tools: </a:t>
            </a:r>
            <a:r>
              <a:rPr lang="en-US" b="1" dirty="0"/>
              <a:t>content analysis, rubrics, and </a:t>
            </a:r>
            <a:r>
              <a:rPr lang="en-US" b="1" dirty="0" smtClean="0"/>
              <a:t>frameworks</a:t>
            </a:r>
          </a:p>
          <a:p>
            <a:pPr lvl="1"/>
            <a:r>
              <a:rPr lang="en-US" dirty="0" smtClean="0"/>
              <a:t>Content Analysis: determine qualities of interest and identify words or phrases that indicate the quality is present</a:t>
            </a:r>
          </a:p>
          <a:p>
            <a:pPr lvl="1"/>
            <a:r>
              <a:rPr lang="en-US" dirty="0" smtClean="0"/>
              <a:t>Rubrics: outline guidelines for assessment, and can be used for information and interaction</a:t>
            </a:r>
          </a:p>
          <a:p>
            <a:pPr lvl="1"/>
            <a:r>
              <a:rPr lang="en-US" dirty="0" smtClean="0"/>
              <a:t>Frameworks: using a model or theory to assess the discussion, and can be applied to individual or group contributions</a:t>
            </a:r>
          </a:p>
          <a:p>
            <a:endParaRPr lang="en-US" dirty="0"/>
          </a:p>
        </p:txBody>
      </p:sp>
    </p:spTree>
    <p:extLst>
      <p:ext uri="{BB962C8B-B14F-4D97-AF65-F5344CB8AC3E}">
        <p14:creationId xmlns:p14="http://schemas.microsoft.com/office/powerpoint/2010/main" val="868770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Collaborative Learning?</a:t>
            </a:r>
            <a:br>
              <a:rPr lang="en-US" dirty="0" smtClean="0"/>
            </a:br>
            <a:endParaRPr lang="en-US" dirty="0"/>
          </a:p>
        </p:txBody>
      </p:sp>
      <p:sp>
        <p:nvSpPr>
          <p:cNvPr id="3" name="Content Placeholder 2"/>
          <p:cNvSpPr>
            <a:spLocks noGrp="1"/>
          </p:cNvSpPr>
          <p:nvPr>
            <p:ph idx="1"/>
          </p:nvPr>
        </p:nvSpPr>
        <p:spPr>
          <a:xfrm>
            <a:off x="457200" y="1219200"/>
            <a:ext cx="8229600" cy="5029200"/>
          </a:xfrm>
        </p:spPr>
        <p:txBody>
          <a:bodyPr>
            <a:normAutofit lnSpcReduction="10000"/>
          </a:bodyPr>
          <a:lstStyle/>
          <a:p>
            <a:r>
              <a:rPr lang="en-US" dirty="0" smtClean="0"/>
              <a:t>Collaborative learning is an educational approach to teaching and learning that involves groups of learners working together to solve a problem, complete a task, or create a product. </a:t>
            </a:r>
          </a:p>
          <a:p>
            <a:pPr marL="0" indent="0">
              <a:buNone/>
            </a:pPr>
            <a:endParaRPr lang="en-US" sz="1900" dirty="0"/>
          </a:p>
          <a:p>
            <a:r>
              <a:rPr lang="en-US" dirty="0" smtClean="0"/>
              <a:t>Collaborative learning is based on the idea that learning is a naturally social act in which the participants talk among themselves. It is through the talk that learning occurs. (National Institute for Science Education)</a:t>
            </a:r>
            <a:endParaRPr lang="en-US" dirty="0"/>
          </a:p>
        </p:txBody>
      </p:sp>
    </p:spTree>
    <p:extLst>
      <p:ext uri="{BB962C8B-B14F-4D97-AF65-F5344CB8AC3E}">
        <p14:creationId xmlns:p14="http://schemas.microsoft.com/office/powerpoint/2010/main" val="8362041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600" dirty="0" smtClean="0"/>
              <a:t>Locating Content in Online Discussions</a:t>
            </a:r>
            <a:endParaRPr lang="en-US" sz="3600" dirty="0"/>
          </a:p>
        </p:txBody>
      </p:sp>
      <p:sp>
        <p:nvSpPr>
          <p:cNvPr id="3" name="Content Placeholder 2"/>
          <p:cNvSpPr>
            <a:spLocks noGrp="1"/>
          </p:cNvSpPr>
          <p:nvPr>
            <p:ph idx="1"/>
          </p:nvPr>
        </p:nvSpPr>
        <p:spPr>
          <a:xfrm>
            <a:off x="457200" y="1143000"/>
            <a:ext cx="8229600" cy="5334000"/>
          </a:xfrm>
        </p:spPr>
        <p:txBody>
          <a:bodyPr>
            <a:normAutofit fontScale="85000" lnSpcReduction="20000"/>
          </a:bodyPr>
          <a:lstStyle/>
          <a:p>
            <a:r>
              <a:rPr lang="en-US" dirty="0" smtClean="0"/>
              <a:t>Instructors locate content by:</a:t>
            </a:r>
          </a:p>
          <a:p>
            <a:pPr lvl="1"/>
            <a:r>
              <a:rPr lang="en-US" dirty="0" smtClean="0"/>
              <a:t>printing out discussion and looking for specific qualities, words, or responses. </a:t>
            </a:r>
          </a:p>
          <a:p>
            <a:pPr lvl="1"/>
            <a:r>
              <a:rPr lang="en-US" dirty="0" smtClean="0"/>
              <a:t>downloading discussion into a word processing or spreadsheet program and searching for specific qualities, words, or responses. </a:t>
            </a:r>
          </a:p>
          <a:p>
            <a:pPr lvl="1"/>
            <a:r>
              <a:rPr lang="en-US" dirty="0" smtClean="0"/>
              <a:t>reading the discussion online and awarding points for each post or series of posts as you read </a:t>
            </a:r>
          </a:p>
          <a:p>
            <a:r>
              <a:rPr lang="en-US" dirty="0" smtClean="0"/>
              <a:t>In Bb9, can search discussions using the Search function located on the right-hand side of the screen when the Discussion Board is open. </a:t>
            </a:r>
          </a:p>
          <a:p>
            <a:pPr lvl="1"/>
            <a:r>
              <a:rPr lang="en-US" dirty="0" smtClean="0"/>
              <a:t>will search for a term or phrase of interest and locate all posts that contain it. Can restrict searches based on the “Current Discussion Board” or “All Forums in Course” as well as by dates and times.</a:t>
            </a:r>
            <a:endParaRPr lang="en-US" dirty="0"/>
          </a:p>
        </p:txBody>
      </p:sp>
    </p:spTree>
    <p:extLst>
      <p:ext uri="{BB962C8B-B14F-4D97-AF65-F5344CB8AC3E}">
        <p14:creationId xmlns:p14="http://schemas.microsoft.com/office/powerpoint/2010/main" val="19068803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Discussion Board in Blackboard 9</a:t>
            </a:r>
            <a:endParaRPr lang="en-US" dirty="0"/>
          </a:p>
        </p:txBody>
      </p:sp>
      <p:sp>
        <p:nvSpPr>
          <p:cNvPr id="3" name="Content Placeholder 2"/>
          <p:cNvSpPr>
            <a:spLocks noGrp="1"/>
          </p:cNvSpPr>
          <p:nvPr>
            <p:ph idx="1"/>
          </p:nvPr>
        </p:nvSpPr>
        <p:spPr>
          <a:xfrm>
            <a:off x="457200" y="1219200"/>
            <a:ext cx="8229600" cy="4983163"/>
          </a:xfrm>
        </p:spPr>
        <p:txBody>
          <a:bodyPr>
            <a:normAutofit/>
          </a:bodyPr>
          <a:lstStyle/>
          <a:p>
            <a:r>
              <a:rPr lang="en-US" dirty="0" smtClean="0"/>
              <a:t>When assessing </a:t>
            </a:r>
            <a:r>
              <a:rPr lang="en-US" b="1" dirty="0" smtClean="0"/>
              <a:t>information</a:t>
            </a:r>
            <a:r>
              <a:rPr lang="en-US" dirty="0" smtClean="0"/>
              <a:t> in the discussion board, faculty can assess:</a:t>
            </a:r>
          </a:p>
          <a:p>
            <a:pPr lvl="1"/>
            <a:r>
              <a:rPr lang="en-US" dirty="0" smtClean="0"/>
              <a:t>the quality of responses made</a:t>
            </a:r>
          </a:p>
          <a:p>
            <a:pPr lvl="1"/>
            <a:r>
              <a:rPr lang="en-US" dirty="0" smtClean="0"/>
              <a:t>if correct or useful responses are given to questions or problems </a:t>
            </a:r>
          </a:p>
          <a:p>
            <a:pPr lvl="1"/>
            <a:r>
              <a:rPr lang="en-US" dirty="0"/>
              <a:t>i</a:t>
            </a:r>
            <a:r>
              <a:rPr lang="en-US" dirty="0" smtClean="0"/>
              <a:t>f students bring in new information from outside of class to contribute </a:t>
            </a:r>
          </a:p>
          <a:p>
            <a:pPr lvl="1"/>
            <a:r>
              <a:rPr lang="en-US" dirty="0" smtClean="0"/>
              <a:t>if students created posts that initiated other students’ learning</a:t>
            </a:r>
          </a:p>
          <a:p>
            <a:pPr lvl="1"/>
            <a:r>
              <a:rPr lang="en-US" dirty="0" smtClean="0"/>
              <a:t>or a combination of these factors</a:t>
            </a:r>
          </a:p>
          <a:p>
            <a:endParaRPr lang="en-US" dirty="0"/>
          </a:p>
        </p:txBody>
      </p:sp>
    </p:spTree>
    <p:extLst>
      <p:ext uri="{BB962C8B-B14F-4D97-AF65-F5344CB8AC3E}">
        <p14:creationId xmlns:p14="http://schemas.microsoft.com/office/powerpoint/2010/main" val="2608757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34000"/>
          </a:xfrm>
        </p:spPr>
        <p:txBody>
          <a:bodyPr>
            <a:normAutofit fontScale="92500"/>
          </a:bodyPr>
          <a:lstStyle/>
          <a:p>
            <a:pPr marL="0" marR="0">
              <a:lnSpc>
                <a:spcPct val="115000"/>
              </a:lnSpc>
              <a:spcBef>
                <a:spcPts val="0"/>
              </a:spcBef>
              <a:spcAft>
                <a:spcPts val="1000"/>
              </a:spcAft>
            </a:pPr>
            <a:r>
              <a:rPr lang="en-US" dirty="0">
                <a:ea typeface="Times New Roman"/>
                <a:cs typeface="Calibri"/>
              </a:rPr>
              <a:t>When assessing </a:t>
            </a:r>
            <a:r>
              <a:rPr lang="en-US" b="1" dirty="0"/>
              <a:t>interaction</a:t>
            </a:r>
            <a:r>
              <a:rPr lang="en-US" dirty="0">
                <a:ea typeface="Times New Roman"/>
                <a:cs typeface="Calibri"/>
              </a:rPr>
              <a:t> (faculty-to-student </a:t>
            </a:r>
            <a:r>
              <a:rPr lang="en-US" dirty="0" smtClean="0">
                <a:ea typeface="Times New Roman"/>
                <a:cs typeface="Calibri"/>
              </a:rPr>
              <a:t>&amp;/</a:t>
            </a:r>
            <a:r>
              <a:rPr lang="en-US" dirty="0">
                <a:ea typeface="Times New Roman"/>
                <a:cs typeface="Calibri"/>
              </a:rPr>
              <a:t>or student-to-student), faculty can assess:</a:t>
            </a:r>
            <a:endParaRPr lang="en-US" dirty="0">
              <a:ea typeface="Calibri"/>
              <a:cs typeface="Times New Roman"/>
            </a:endParaRPr>
          </a:p>
          <a:p>
            <a:pPr lvl="1">
              <a:lnSpc>
                <a:spcPct val="115000"/>
              </a:lnSpc>
              <a:spcBef>
                <a:spcPts val="0"/>
              </a:spcBef>
            </a:pPr>
            <a:r>
              <a:rPr lang="en-US" dirty="0">
                <a:ea typeface="Times New Roman"/>
                <a:cs typeface="Calibri"/>
              </a:rPr>
              <a:t>if students </a:t>
            </a:r>
            <a:r>
              <a:rPr lang="en-US" dirty="0" smtClean="0">
                <a:ea typeface="Times New Roman"/>
                <a:cs typeface="Calibri"/>
              </a:rPr>
              <a:t>correctly accessed </a:t>
            </a:r>
            <a:r>
              <a:rPr lang="en-US" dirty="0">
                <a:ea typeface="Times New Roman"/>
                <a:cs typeface="Calibri"/>
              </a:rPr>
              <a:t>the right </a:t>
            </a:r>
            <a:r>
              <a:rPr lang="en-US" dirty="0" smtClean="0">
                <a:ea typeface="Times New Roman"/>
                <a:cs typeface="Calibri"/>
              </a:rPr>
              <a:t>forum/thread</a:t>
            </a:r>
            <a:endParaRPr lang="en-US" dirty="0">
              <a:ea typeface="Calibri"/>
              <a:cs typeface="Times New Roman"/>
            </a:endParaRPr>
          </a:p>
          <a:p>
            <a:pPr lvl="1">
              <a:lnSpc>
                <a:spcPct val="115000"/>
              </a:lnSpc>
              <a:spcBef>
                <a:spcPts val="0"/>
              </a:spcBef>
            </a:pPr>
            <a:r>
              <a:rPr lang="en-US" dirty="0">
                <a:ea typeface="Times New Roman"/>
                <a:cs typeface="Calibri"/>
              </a:rPr>
              <a:t>how much they participated in the </a:t>
            </a:r>
            <a:r>
              <a:rPr lang="en-US" dirty="0" smtClean="0">
                <a:ea typeface="Times New Roman"/>
                <a:cs typeface="Calibri"/>
              </a:rPr>
              <a:t>forum/thread</a:t>
            </a:r>
            <a:endParaRPr lang="en-US" dirty="0">
              <a:ea typeface="Calibri"/>
              <a:cs typeface="Times New Roman"/>
            </a:endParaRPr>
          </a:p>
          <a:p>
            <a:pPr lvl="1">
              <a:lnSpc>
                <a:spcPct val="115000"/>
              </a:lnSpc>
              <a:spcBef>
                <a:spcPts val="0"/>
              </a:spcBef>
            </a:pPr>
            <a:r>
              <a:rPr lang="en-US" dirty="0">
                <a:ea typeface="Times New Roman"/>
                <a:cs typeface="Calibri"/>
              </a:rPr>
              <a:t>the quantity of responses made</a:t>
            </a:r>
            <a:endParaRPr lang="en-US" dirty="0">
              <a:ea typeface="Calibri"/>
              <a:cs typeface="Times New Roman"/>
            </a:endParaRPr>
          </a:p>
          <a:p>
            <a:pPr lvl="1">
              <a:lnSpc>
                <a:spcPct val="115000"/>
              </a:lnSpc>
              <a:spcBef>
                <a:spcPts val="0"/>
              </a:spcBef>
            </a:pPr>
            <a:r>
              <a:rPr lang="en-US" dirty="0">
                <a:ea typeface="Times New Roman"/>
                <a:cs typeface="Calibri"/>
              </a:rPr>
              <a:t>the length of made responses (word count)</a:t>
            </a:r>
            <a:endParaRPr lang="en-US" dirty="0">
              <a:ea typeface="Calibri"/>
              <a:cs typeface="Times New Roman"/>
            </a:endParaRPr>
          </a:p>
          <a:p>
            <a:pPr lvl="1">
              <a:lnSpc>
                <a:spcPct val="115000"/>
              </a:lnSpc>
              <a:spcBef>
                <a:spcPts val="0"/>
              </a:spcBef>
            </a:pPr>
            <a:r>
              <a:rPr lang="en-US" dirty="0">
                <a:ea typeface="Times New Roman"/>
                <a:cs typeface="Calibri"/>
              </a:rPr>
              <a:t>students’ abilities to interact positively with peers &amp;/or instructor in a </a:t>
            </a:r>
            <a:r>
              <a:rPr lang="en-US" dirty="0" smtClean="0">
                <a:ea typeface="Times New Roman"/>
                <a:cs typeface="Calibri"/>
              </a:rPr>
              <a:t>forum/thread</a:t>
            </a:r>
            <a:endParaRPr lang="en-US" dirty="0">
              <a:ea typeface="Calibri"/>
              <a:cs typeface="Times New Roman"/>
            </a:endParaRPr>
          </a:p>
          <a:p>
            <a:pPr lvl="1">
              <a:lnSpc>
                <a:spcPct val="115000"/>
              </a:lnSpc>
              <a:spcBef>
                <a:spcPts val="0"/>
              </a:spcBef>
              <a:spcAft>
                <a:spcPts val="1000"/>
              </a:spcAft>
            </a:pPr>
            <a:r>
              <a:rPr lang="en-US" dirty="0">
                <a:ea typeface="Times New Roman"/>
                <a:cs typeface="Calibri"/>
              </a:rPr>
              <a:t>or some combination of these assessments</a:t>
            </a:r>
            <a:endParaRPr lang="en-US" dirty="0">
              <a:ea typeface="Calibri"/>
              <a:cs typeface="Times New Roman"/>
            </a:endParaRPr>
          </a:p>
          <a:p>
            <a:endParaRPr lang="en-US" dirty="0"/>
          </a:p>
        </p:txBody>
      </p:sp>
      <p:sp>
        <p:nvSpPr>
          <p:cNvPr id="2" name="Title 1"/>
          <p:cNvSpPr>
            <a:spLocks noGrp="1"/>
          </p:cNvSpPr>
          <p:nvPr>
            <p:ph type="title"/>
          </p:nvPr>
        </p:nvSpPr>
        <p:spPr>
          <a:xfrm>
            <a:off x="457200" y="274638"/>
            <a:ext cx="8229600" cy="792162"/>
          </a:xfrm>
        </p:spPr>
        <p:txBody>
          <a:bodyPr/>
          <a:lstStyle/>
          <a:p>
            <a:r>
              <a:rPr lang="en-US" dirty="0" smtClean="0"/>
              <a:t>Discussion Board in Blackboard 9</a:t>
            </a:r>
            <a:endParaRPr lang="en-US" dirty="0"/>
          </a:p>
        </p:txBody>
      </p:sp>
    </p:spTree>
    <p:extLst>
      <p:ext uri="{BB962C8B-B14F-4D97-AF65-F5344CB8AC3E}">
        <p14:creationId xmlns:p14="http://schemas.microsoft.com/office/powerpoint/2010/main" val="40350072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Blogs in Blackboard 9</a:t>
            </a:r>
            <a:endParaRPr lang="en-US" dirty="0"/>
          </a:p>
        </p:txBody>
      </p:sp>
      <p:sp>
        <p:nvSpPr>
          <p:cNvPr id="3" name="Content Placeholder 2"/>
          <p:cNvSpPr>
            <a:spLocks noGrp="1"/>
          </p:cNvSpPr>
          <p:nvPr>
            <p:ph idx="1"/>
          </p:nvPr>
        </p:nvSpPr>
        <p:spPr>
          <a:xfrm>
            <a:off x="457200" y="1295400"/>
            <a:ext cx="8229600" cy="5181600"/>
          </a:xfrm>
        </p:spPr>
        <p:txBody>
          <a:bodyPr>
            <a:normAutofit fontScale="92500" lnSpcReduction="10000"/>
          </a:bodyPr>
          <a:lstStyle/>
          <a:p>
            <a:r>
              <a:rPr lang="en-US" dirty="0" smtClean="0">
                <a:ea typeface="Times New Roman"/>
              </a:rPr>
              <a:t>Blog data: right-hand </a:t>
            </a:r>
            <a:r>
              <a:rPr lang="en-US" dirty="0">
                <a:ea typeface="Times New Roman"/>
              </a:rPr>
              <a:t>side of </a:t>
            </a:r>
            <a:r>
              <a:rPr lang="en-US" dirty="0" smtClean="0">
                <a:ea typeface="Times New Roman"/>
              </a:rPr>
              <a:t>main </a:t>
            </a:r>
            <a:r>
              <a:rPr lang="en-US" dirty="0">
                <a:ea typeface="Times New Roman"/>
              </a:rPr>
              <a:t>blog screen. </a:t>
            </a:r>
            <a:endParaRPr lang="en-US" dirty="0" smtClean="0">
              <a:ea typeface="Times New Roman"/>
            </a:endParaRPr>
          </a:p>
          <a:p>
            <a:r>
              <a:rPr lang="en-US" dirty="0" smtClean="0">
                <a:ea typeface="Times New Roman"/>
              </a:rPr>
              <a:t>Blog </a:t>
            </a:r>
            <a:r>
              <a:rPr lang="en-US" dirty="0">
                <a:ea typeface="Times New Roman"/>
              </a:rPr>
              <a:t>posts can be viewed </a:t>
            </a:r>
            <a:r>
              <a:rPr lang="en-US" dirty="0" smtClean="0">
                <a:ea typeface="Times New Roman"/>
              </a:rPr>
              <a:t>in subsections: </a:t>
            </a:r>
          </a:p>
          <a:p>
            <a:pPr lvl="1"/>
            <a:r>
              <a:rPr lang="en-US" dirty="0" smtClean="0">
                <a:ea typeface="Times New Roman"/>
              </a:rPr>
              <a:t>About this Blog:  based </a:t>
            </a:r>
            <a:r>
              <a:rPr lang="en-US" dirty="0">
                <a:ea typeface="Times New Roman"/>
              </a:rPr>
              <a:t>on entries, comments, and type </a:t>
            </a:r>
            <a:endParaRPr lang="en-US" dirty="0" smtClean="0">
              <a:ea typeface="Times New Roman"/>
            </a:endParaRPr>
          </a:p>
          <a:p>
            <a:pPr lvl="1"/>
            <a:r>
              <a:rPr lang="en-US" dirty="0" smtClean="0">
                <a:ea typeface="Times New Roman"/>
              </a:rPr>
              <a:t>View Entries by: view by course </a:t>
            </a:r>
            <a:r>
              <a:rPr lang="en-US" dirty="0">
                <a:ea typeface="Times New Roman"/>
              </a:rPr>
              <a:t>member </a:t>
            </a:r>
            <a:endParaRPr lang="en-US" dirty="0" smtClean="0">
              <a:ea typeface="Times New Roman"/>
            </a:endParaRPr>
          </a:p>
          <a:p>
            <a:pPr lvl="1"/>
            <a:r>
              <a:rPr lang="en-US" dirty="0" smtClean="0">
                <a:ea typeface="Times New Roman"/>
              </a:rPr>
              <a:t>Index: view by </a:t>
            </a:r>
            <a:r>
              <a:rPr lang="en-US" dirty="0">
                <a:ea typeface="Times New Roman"/>
              </a:rPr>
              <a:t>post title and dates </a:t>
            </a:r>
            <a:endParaRPr lang="en-US" dirty="0" smtClean="0">
              <a:ea typeface="Times New Roman"/>
            </a:endParaRPr>
          </a:p>
          <a:p>
            <a:r>
              <a:rPr lang="en-US" dirty="0" smtClean="0">
                <a:ea typeface="Times New Roman"/>
              </a:rPr>
              <a:t>If </a:t>
            </a:r>
            <a:r>
              <a:rPr lang="en-US" dirty="0">
                <a:ea typeface="Times New Roman"/>
              </a:rPr>
              <a:t>the Blog is graded, then grades can be issued for each course member</a:t>
            </a:r>
            <a:r>
              <a:rPr lang="en-US" dirty="0" smtClean="0">
                <a:ea typeface="Times New Roman"/>
              </a:rPr>
              <a:t>.</a:t>
            </a:r>
          </a:p>
          <a:p>
            <a:pPr>
              <a:buFont typeface="Wingdings" pitchFamily="2" charset="2"/>
              <a:buChar char=""/>
            </a:pPr>
            <a:r>
              <a:rPr lang="en-US" dirty="0" smtClean="0"/>
              <a:t>Other blogs can be used outside of Bb9 if the faculty member decides they are of better use</a:t>
            </a:r>
          </a:p>
          <a:p>
            <a:pPr>
              <a:buFont typeface="Wingdings" pitchFamily="2" charset="2"/>
              <a:buChar char=""/>
            </a:pPr>
            <a:r>
              <a:rPr lang="en-US" dirty="0"/>
              <a:t>Free </a:t>
            </a:r>
            <a:r>
              <a:rPr lang="en-US" dirty="0" smtClean="0"/>
              <a:t>Blog </a:t>
            </a:r>
            <a:r>
              <a:rPr lang="en-US" dirty="0"/>
              <a:t>web sites -</a:t>
            </a:r>
            <a:r>
              <a:rPr lang="en-US" dirty="0" smtClean="0">
                <a:hlinkClick r:id="rId2"/>
              </a:rPr>
              <a:t>Eblogger</a:t>
            </a:r>
            <a:endParaRPr lang="en-US" dirty="0"/>
          </a:p>
        </p:txBody>
      </p:sp>
    </p:spTree>
    <p:extLst>
      <p:ext uri="{BB962C8B-B14F-4D97-AF65-F5344CB8AC3E}">
        <p14:creationId xmlns:p14="http://schemas.microsoft.com/office/powerpoint/2010/main" val="13400184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latin typeface="Segoe Script" pitchFamily="34" charset="0"/>
              </a:rPr>
              <a:t>Individual </a:t>
            </a:r>
            <a:r>
              <a:rPr lang="en-US" dirty="0"/>
              <a:t>Blogs</a:t>
            </a:r>
          </a:p>
        </p:txBody>
      </p:sp>
      <p:sp>
        <p:nvSpPr>
          <p:cNvPr id="3" name="Content Placeholder 2"/>
          <p:cNvSpPr>
            <a:spLocks noGrp="1"/>
          </p:cNvSpPr>
          <p:nvPr>
            <p:ph idx="1"/>
          </p:nvPr>
        </p:nvSpPr>
        <p:spPr>
          <a:xfrm>
            <a:off x="457200" y="1371600"/>
            <a:ext cx="8229600" cy="4876800"/>
          </a:xfrm>
        </p:spPr>
        <p:txBody>
          <a:bodyPr/>
          <a:lstStyle/>
          <a:p>
            <a:pPr lvl="0"/>
            <a:r>
              <a:rPr lang="en-US" dirty="0" smtClean="0"/>
              <a:t>Only </a:t>
            </a:r>
            <a:r>
              <a:rPr lang="en-US" dirty="0"/>
              <a:t>the owner of the Blog is able to post Blog Entries. All other users enrolled in the Course are able to view and add </a:t>
            </a:r>
            <a:r>
              <a:rPr lang="en-US" dirty="0" smtClean="0"/>
              <a:t>Comments.</a:t>
            </a:r>
          </a:p>
          <a:p>
            <a:pPr marL="0" lvl="0" indent="0">
              <a:buNone/>
            </a:pPr>
            <a:endParaRPr lang="en-US" dirty="0" smtClean="0"/>
          </a:p>
          <a:p>
            <a:pPr lvl="0"/>
            <a:r>
              <a:rPr lang="en-US" b="1" dirty="0" smtClean="0"/>
              <a:t>Example-</a:t>
            </a:r>
            <a:r>
              <a:rPr lang="en-US" dirty="0" smtClean="0"/>
              <a:t> A student </a:t>
            </a:r>
            <a:r>
              <a:rPr lang="en-US" dirty="0"/>
              <a:t>posts ongoing reactions to topics as the course progresses for class to </a:t>
            </a:r>
            <a:r>
              <a:rPr lang="en-US" dirty="0" smtClean="0"/>
              <a:t>use</a:t>
            </a:r>
          </a:p>
          <a:p>
            <a:pPr lvl="1"/>
            <a:r>
              <a:rPr lang="en-US" dirty="0" smtClean="0"/>
              <a:t>Can have the student </a:t>
            </a:r>
            <a:r>
              <a:rPr lang="en-US" dirty="0"/>
              <a:t>create an ongoing resource for other students to use as the course progresses.</a:t>
            </a:r>
          </a:p>
          <a:p>
            <a:endParaRPr lang="en-US" dirty="0"/>
          </a:p>
        </p:txBody>
      </p:sp>
    </p:spTree>
    <p:extLst>
      <p:ext uri="{BB962C8B-B14F-4D97-AF65-F5344CB8AC3E}">
        <p14:creationId xmlns:p14="http://schemas.microsoft.com/office/powerpoint/2010/main" val="7658338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Group Blogs</a:t>
            </a:r>
            <a:endParaRPr lang="en-US" dirty="0"/>
          </a:p>
        </p:txBody>
      </p:sp>
      <p:sp>
        <p:nvSpPr>
          <p:cNvPr id="3" name="Content Placeholder 2"/>
          <p:cNvSpPr>
            <a:spLocks noGrp="1"/>
          </p:cNvSpPr>
          <p:nvPr>
            <p:ph idx="1"/>
          </p:nvPr>
        </p:nvSpPr>
        <p:spPr>
          <a:xfrm>
            <a:off x="457200" y="1371600"/>
            <a:ext cx="8229600" cy="4525963"/>
          </a:xfrm>
        </p:spPr>
        <p:txBody>
          <a:bodyPr/>
          <a:lstStyle/>
          <a:p>
            <a:r>
              <a:rPr lang="en-US" dirty="0" smtClean="0"/>
              <a:t>All Group </a:t>
            </a:r>
            <a:r>
              <a:rPr lang="en-US" dirty="0"/>
              <a:t>members can post Blog entries and make comments on Blog entries. Any course member can view Group Blogs, but can only add </a:t>
            </a:r>
            <a:r>
              <a:rPr lang="en-US" dirty="0" smtClean="0"/>
              <a:t>comments.</a:t>
            </a:r>
          </a:p>
          <a:p>
            <a:r>
              <a:rPr lang="en-US" b="1" dirty="0" smtClean="0"/>
              <a:t>Example </a:t>
            </a:r>
            <a:r>
              <a:rPr lang="en-US" b="1" dirty="0"/>
              <a:t>– </a:t>
            </a:r>
            <a:r>
              <a:rPr lang="en-US" dirty="0"/>
              <a:t>a private area only for students to post ideas about projects or resources, great for group brainstorming</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4457529"/>
            <a:ext cx="2590800" cy="1940196"/>
          </a:xfrm>
          <a:prstGeom prst="rect">
            <a:avLst/>
          </a:prstGeom>
        </p:spPr>
      </p:pic>
    </p:spTree>
    <p:extLst>
      <p:ext uri="{BB962C8B-B14F-4D97-AF65-F5344CB8AC3E}">
        <p14:creationId xmlns:p14="http://schemas.microsoft.com/office/powerpoint/2010/main" val="7484721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dirty="0" smtClean="0"/>
              <a:t>Course Blogs</a:t>
            </a:r>
            <a:endParaRPr lang="en-US" dirty="0"/>
          </a:p>
        </p:txBody>
      </p:sp>
      <p:sp>
        <p:nvSpPr>
          <p:cNvPr id="3" name="Content Placeholder 2"/>
          <p:cNvSpPr>
            <a:spLocks noGrp="1"/>
          </p:cNvSpPr>
          <p:nvPr>
            <p:ph idx="1"/>
          </p:nvPr>
        </p:nvSpPr>
        <p:spPr/>
        <p:txBody>
          <a:bodyPr/>
          <a:lstStyle/>
          <a:p>
            <a:r>
              <a:rPr lang="en-US" dirty="0"/>
              <a:t>Instructors are able to post Blog Entries. All enrolled users can post Comments to Blog Entries</a:t>
            </a:r>
            <a:r>
              <a:rPr lang="en-US" dirty="0" smtClean="0"/>
              <a:t>.</a:t>
            </a:r>
          </a:p>
          <a:p>
            <a:r>
              <a:rPr lang="en-US" b="1" dirty="0"/>
              <a:t>Examples – </a:t>
            </a:r>
            <a:r>
              <a:rPr lang="en-US" dirty="0"/>
              <a:t>Use for student reactions to topics, ask students to post examples to show understanding of topic</a:t>
            </a:r>
          </a:p>
        </p:txBody>
      </p:sp>
    </p:spTree>
    <p:extLst>
      <p:ext uri="{BB962C8B-B14F-4D97-AF65-F5344CB8AC3E}">
        <p14:creationId xmlns:p14="http://schemas.microsoft.com/office/powerpoint/2010/main" val="2433243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Assessing Blogs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dirty="0"/>
              <a:t>Blogs can be assessed in a number of ways:</a:t>
            </a:r>
          </a:p>
          <a:p>
            <a:pPr lvl="1"/>
            <a:r>
              <a:rPr lang="en-US" dirty="0"/>
              <a:t>quantity of comments made (if a specific number is needed to receive a grade)</a:t>
            </a:r>
          </a:p>
          <a:p>
            <a:pPr lvl="1"/>
            <a:r>
              <a:rPr lang="en-US" dirty="0"/>
              <a:t>reading of posts and comments (if a specific number of these are expected to be read)</a:t>
            </a:r>
          </a:p>
          <a:p>
            <a:pPr lvl="1"/>
            <a:r>
              <a:rPr lang="en-US" dirty="0"/>
              <a:t>length (word count) of comments</a:t>
            </a:r>
          </a:p>
          <a:p>
            <a:pPr lvl="1"/>
            <a:r>
              <a:rPr lang="en-US" dirty="0"/>
              <a:t>quality of comments (does it show real understanding? Is it well thought out?)</a:t>
            </a:r>
          </a:p>
          <a:p>
            <a:pPr lvl="1"/>
            <a:r>
              <a:rPr lang="en-US" dirty="0"/>
              <a:t>amount of self-change in comments (do comments show </a:t>
            </a:r>
            <a:r>
              <a:rPr lang="en-US" dirty="0" smtClean="0"/>
              <a:t>reflection, </a:t>
            </a:r>
            <a:r>
              <a:rPr lang="en-US" dirty="0"/>
              <a:t>and use substantial and authentic reactions to it)</a:t>
            </a:r>
          </a:p>
          <a:p>
            <a:pPr lvl="1"/>
            <a:r>
              <a:rPr lang="en-US" dirty="0"/>
              <a:t>some combination of any of these assessments </a:t>
            </a:r>
          </a:p>
          <a:p>
            <a:endParaRPr lang="en-US" dirty="0"/>
          </a:p>
        </p:txBody>
      </p:sp>
    </p:spTree>
    <p:extLst>
      <p:ext uri="{BB962C8B-B14F-4D97-AF65-F5344CB8AC3E}">
        <p14:creationId xmlns:p14="http://schemas.microsoft.com/office/powerpoint/2010/main" val="36989437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715962"/>
          </a:xfrm>
        </p:spPr>
        <p:txBody>
          <a:bodyPr>
            <a:normAutofit fontScale="90000"/>
          </a:bodyPr>
          <a:lstStyle/>
          <a:p>
            <a:r>
              <a:rPr lang="en-US" sz="4000" dirty="0" smtClean="0"/>
              <a:t>Chat and Virtual Classroom Assessment in Bb9</a:t>
            </a:r>
            <a:endParaRPr lang="en-US" sz="3600" dirty="0"/>
          </a:p>
        </p:txBody>
      </p:sp>
      <p:sp>
        <p:nvSpPr>
          <p:cNvPr id="3" name="Content Placeholder 2"/>
          <p:cNvSpPr>
            <a:spLocks noGrp="1"/>
          </p:cNvSpPr>
          <p:nvPr>
            <p:ph idx="1"/>
          </p:nvPr>
        </p:nvSpPr>
        <p:spPr>
          <a:xfrm>
            <a:off x="457200" y="1143000"/>
            <a:ext cx="8229600" cy="5181600"/>
          </a:xfrm>
        </p:spPr>
        <p:txBody>
          <a:bodyPr>
            <a:normAutofit fontScale="85000" lnSpcReduction="10000"/>
          </a:bodyPr>
          <a:lstStyle/>
          <a:p>
            <a:r>
              <a:rPr lang="en-US" dirty="0" smtClean="0"/>
              <a:t>Use these tools for </a:t>
            </a:r>
            <a:r>
              <a:rPr lang="en-US" dirty="0"/>
              <a:t>real-time discussion in a virtual classroom, chat, or even for office </a:t>
            </a:r>
            <a:r>
              <a:rPr lang="en-US" dirty="0" smtClean="0"/>
              <a:t>hours</a:t>
            </a:r>
          </a:p>
          <a:p>
            <a:r>
              <a:rPr lang="en-US" dirty="0" smtClean="0"/>
              <a:t>Must record them for </a:t>
            </a:r>
            <a:r>
              <a:rPr lang="en-US" dirty="0"/>
              <a:t>later </a:t>
            </a:r>
            <a:r>
              <a:rPr lang="en-US" dirty="0" smtClean="0"/>
              <a:t>viewing and assessment by:</a:t>
            </a:r>
          </a:p>
          <a:p>
            <a:pPr lvl="1"/>
            <a:r>
              <a:rPr lang="en-US" dirty="0" smtClean="0"/>
              <a:t>if </a:t>
            </a:r>
            <a:r>
              <a:rPr lang="en-US" dirty="0"/>
              <a:t>students </a:t>
            </a:r>
            <a:r>
              <a:rPr lang="en-US" dirty="0" smtClean="0"/>
              <a:t>accessed </a:t>
            </a:r>
            <a:r>
              <a:rPr lang="en-US" dirty="0"/>
              <a:t>the right collaboration session</a:t>
            </a:r>
          </a:p>
          <a:p>
            <a:pPr lvl="1"/>
            <a:r>
              <a:rPr lang="en-US" dirty="0"/>
              <a:t>how much they participated in the session</a:t>
            </a:r>
          </a:p>
          <a:p>
            <a:pPr lvl="1"/>
            <a:r>
              <a:rPr lang="en-US" dirty="0"/>
              <a:t>the quantity of responses made</a:t>
            </a:r>
          </a:p>
          <a:p>
            <a:pPr lvl="1"/>
            <a:r>
              <a:rPr lang="en-US" dirty="0"/>
              <a:t>the quality of responses made</a:t>
            </a:r>
          </a:p>
          <a:p>
            <a:pPr lvl="1"/>
            <a:r>
              <a:rPr lang="en-US" dirty="0"/>
              <a:t>the length of made responses (word </a:t>
            </a:r>
            <a:r>
              <a:rPr lang="en-US" dirty="0" smtClean="0"/>
              <a:t>count)</a:t>
            </a:r>
            <a:endParaRPr lang="en-US" dirty="0"/>
          </a:p>
          <a:p>
            <a:pPr lvl="1"/>
            <a:r>
              <a:rPr lang="en-US" dirty="0"/>
              <a:t>if students could answer posed questions or problems during the session</a:t>
            </a:r>
          </a:p>
          <a:p>
            <a:pPr lvl="1"/>
            <a:r>
              <a:rPr lang="en-US" dirty="0"/>
              <a:t>students’ abilities to interact positively with peers and with the instructor</a:t>
            </a:r>
          </a:p>
          <a:p>
            <a:pPr lvl="1"/>
            <a:r>
              <a:rPr lang="en-US" dirty="0"/>
              <a:t>some combination of these assessments</a:t>
            </a:r>
          </a:p>
          <a:p>
            <a:pPr marL="0" indent="0">
              <a:buNone/>
            </a:pPr>
            <a:endParaRPr lang="en-US" dirty="0"/>
          </a:p>
        </p:txBody>
      </p:sp>
    </p:spTree>
    <p:extLst>
      <p:ext uri="{BB962C8B-B14F-4D97-AF65-F5344CB8AC3E}">
        <p14:creationId xmlns:p14="http://schemas.microsoft.com/office/powerpoint/2010/main" val="22971958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Journal Assessment in Bb9</a:t>
            </a:r>
            <a:endParaRPr lang="en-US" dirty="0"/>
          </a:p>
        </p:txBody>
      </p:sp>
      <p:sp>
        <p:nvSpPr>
          <p:cNvPr id="3" name="Content Placeholder 2"/>
          <p:cNvSpPr>
            <a:spLocks noGrp="1"/>
          </p:cNvSpPr>
          <p:nvPr>
            <p:ph idx="1"/>
          </p:nvPr>
        </p:nvSpPr>
        <p:spPr>
          <a:xfrm>
            <a:off x="457200" y="1219200"/>
            <a:ext cx="8229600" cy="5181600"/>
          </a:xfrm>
        </p:spPr>
        <p:txBody>
          <a:bodyPr>
            <a:normAutofit fontScale="85000" lnSpcReduction="20000"/>
          </a:bodyPr>
          <a:lstStyle/>
          <a:p>
            <a:r>
              <a:rPr lang="en-US" dirty="0" smtClean="0"/>
              <a:t>Generally only available to faculty; can assess by: </a:t>
            </a:r>
          </a:p>
          <a:p>
            <a:pPr lvl="1"/>
            <a:r>
              <a:rPr lang="en-US" dirty="0"/>
              <a:t>how often students posted their own journal entries </a:t>
            </a:r>
          </a:p>
          <a:p>
            <a:pPr lvl="1"/>
            <a:r>
              <a:rPr lang="en-US" dirty="0"/>
              <a:t>how they responded to faculty comments to their entries</a:t>
            </a:r>
          </a:p>
          <a:p>
            <a:pPr lvl="1"/>
            <a:r>
              <a:rPr lang="en-US" dirty="0" smtClean="0"/>
              <a:t>if </a:t>
            </a:r>
            <a:r>
              <a:rPr lang="en-US" dirty="0"/>
              <a:t>correct or useful responses are </a:t>
            </a:r>
            <a:r>
              <a:rPr lang="en-US" dirty="0" smtClean="0"/>
              <a:t>made </a:t>
            </a:r>
            <a:r>
              <a:rPr lang="en-US" dirty="0"/>
              <a:t>to questions or problems</a:t>
            </a:r>
          </a:p>
          <a:p>
            <a:pPr lvl="1"/>
            <a:r>
              <a:rPr lang="en-US" dirty="0"/>
              <a:t>if students bring in new information from outside of </a:t>
            </a:r>
            <a:r>
              <a:rPr lang="en-US" dirty="0" smtClean="0"/>
              <a:t>class</a:t>
            </a:r>
            <a:endParaRPr lang="en-US" dirty="0"/>
          </a:p>
          <a:p>
            <a:pPr lvl="1"/>
            <a:r>
              <a:rPr lang="en-US" dirty="0"/>
              <a:t>quantity of responses made</a:t>
            </a:r>
          </a:p>
          <a:p>
            <a:pPr lvl="1"/>
            <a:r>
              <a:rPr lang="en-US" dirty="0"/>
              <a:t>quality of responses made</a:t>
            </a:r>
          </a:p>
          <a:p>
            <a:pPr lvl="1"/>
            <a:r>
              <a:rPr lang="en-US" dirty="0"/>
              <a:t>length of made responses (word count)</a:t>
            </a:r>
          </a:p>
          <a:p>
            <a:pPr lvl="1"/>
            <a:r>
              <a:rPr lang="en-US" dirty="0"/>
              <a:t>students’ abilities to write about and perform a change based on self-reflection</a:t>
            </a:r>
          </a:p>
          <a:p>
            <a:pPr lvl="1"/>
            <a:r>
              <a:rPr lang="en-US" dirty="0"/>
              <a:t>some combination of these </a:t>
            </a:r>
            <a:r>
              <a:rPr lang="en-US" dirty="0" smtClean="0"/>
              <a:t>assessments</a:t>
            </a:r>
          </a:p>
          <a:p>
            <a:pPr lvl="1">
              <a:buFont typeface="Wingdings" pitchFamily="2" charset="2"/>
              <a:buChar char="«"/>
            </a:pPr>
            <a:r>
              <a:rPr lang="en-US" dirty="0" smtClean="0"/>
              <a:t>can theoretically assess interactions with other students by students’ responses—but this is less concrete</a:t>
            </a:r>
            <a:endParaRPr lang="en-US" dirty="0"/>
          </a:p>
          <a:p>
            <a:endParaRPr lang="en-US" dirty="0"/>
          </a:p>
        </p:txBody>
      </p:sp>
    </p:spTree>
    <p:extLst>
      <p:ext uri="{BB962C8B-B14F-4D97-AF65-F5344CB8AC3E}">
        <p14:creationId xmlns:p14="http://schemas.microsoft.com/office/powerpoint/2010/main" val="3165067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does CL help learners?</a:t>
            </a:r>
            <a:br>
              <a:rPr lang="en-US" dirty="0"/>
            </a:b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a:t>Reduce the feeling of isolation that can come with </a:t>
            </a:r>
            <a:r>
              <a:rPr lang="en-US" dirty="0" smtClean="0"/>
              <a:t>elearning. </a:t>
            </a:r>
          </a:p>
          <a:p>
            <a:r>
              <a:rPr lang="en-US" dirty="0" smtClean="0"/>
              <a:t>If elearning courses provide </a:t>
            </a:r>
            <a:r>
              <a:rPr lang="en-US" dirty="0"/>
              <a:t>learners with effective interaction, </a:t>
            </a:r>
            <a:r>
              <a:rPr lang="en-US" dirty="0" smtClean="0"/>
              <a:t>they </a:t>
            </a:r>
            <a:r>
              <a:rPr lang="en-US" dirty="0"/>
              <a:t>possess all the benefits that a course could possibly have – </a:t>
            </a:r>
            <a:r>
              <a:rPr lang="en-US" dirty="0" smtClean="0"/>
              <a:t>flexibility, </a:t>
            </a:r>
            <a:r>
              <a:rPr lang="en-US" dirty="0"/>
              <a:t>convenience, and quality </a:t>
            </a:r>
            <a:r>
              <a:rPr lang="en-US" dirty="0" smtClean="0"/>
              <a:t>(</a:t>
            </a:r>
            <a:r>
              <a:rPr lang="en-US" dirty="0"/>
              <a:t>Chang, 2009)</a:t>
            </a:r>
          </a:p>
          <a:p>
            <a:endParaRPr lang="en-US" dirty="0"/>
          </a:p>
        </p:txBody>
      </p:sp>
    </p:spTree>
    <p:extLst>
      <p:ext uri="{BB962C8B-B14F-4D97-AF65-F5344CB8AC3E}">
        <p14:creationId xmlns:p14="http://schemas.microsoft.com/office/powerpoint/2010/main" val="10604258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Journals and Privacy</a:t>
            </a:r>
            <a:endParaRPr lang="en-US" dirty="0"/>
          </a:p>
        </p:txBody>
      </p:sp>
      <p:sp>
        <p:nvSpPr>
          <p:cNvPr id="3" name="Content Placeholder 2"/>
          <p:cNvSpPr>
            <a:spLocks noGrp="1"/>
          </p:cNvSpPr>
          <p:nvPr>
            <p:ph idx="1"/>
          </p:nvPr>
        </p:nvSpPr>
        <p:spPr/>
        <p:txBody>
          <a:bodyPr/>
          <a:lstStyle/>
          <a:p>
            <a:r>
              <a:rPr lang="en-US" dirty="0" smtClean="0"/>
              <a:t>Although Journals can be shared, they are generally a tool for use between faculty and student. </a:t>
            </a:r>
          </a:p>
          <a:p>
            <a:r>
              <a:rPr lang="en-US" dirty="0" smtClean="0"/>
              <a:t>FERPA rules apply to the interactions. So be careful if you ask students to share their journals which each other.</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800" y="4800600"/>
            <a:ext cx="4943475" cy="1600200"/>
          </a:xfrm>
          <a:prstGeom prst="rect">
            <a:avLst/>
          </a:prstGeom>
        </p:spPr>
      </p:pic>
    </p:spTree>
    <p:extLst>
      <p:ext uri="{BB962C8B-B14F-4D97-AF65-F5344CB8AC3E}">
        <p14:creationId xmlns:p14="http://schemas.microsoft.com/office/powerpoint/2010/main" val="39626033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944562"/>
          </a:xfrm>
        </p:spPr>
        <p:txBody>
          <a:bodyPr/>
          <a:lstStyle/>
          <a:p>
            <a:r>
              <a:rPr lang="en-US" dirty="0"/>
              <a:t>Wikis </a:t>
            </a:r>
            <a:r>
              <a:rPr lang="en-US" dirty="0" smtClean="0"/>
              <a:t>(Hawaiian </a:t>
            </a:r>
            <a:r>
              <a:rPr lang="en-US" dirty="0"/>
              <a:t>word for fast</a:t>
            </a:r>
            <a:r>
              <a:rPr lang="en-US" dirty="0" smtClean="0"/>
              <a:t>)</a:t>
            </a:r>
            <a:endParaRPr lang="en-US" dirty="0"/>
          </a:p>
        </p:txBody>
      </p:sp>
      <p:sp>
        <p:nvSpPr>
          <p:cNvPr id="3" name="Content Placeholder 2"/>
          <p:cNvSpPr>
            <a:spLocks noGrp="1"/>
          </p:cNvSpPr>
          <p:nvPr>
            <p:ph idx="1"/>
          </p:nvPr>
        </p:nvSpPr>
        <p:spPr/>
        <p:txBody>
          <a:bodyPr/>
          <a:lstStyle/>
          <a:p>
            <a:r>
              <a:rPr lang="en-US" dirty="0"/>
              <a:t>Wikis are used to create a collaborative space within the </a:t>
            </a:r>
            <a:r>
              <a:rPr lang="en-US" dirty="0" smtClean="0"/>
              <a:t>course </a:t>
            </a:r>
            <a:r>
              <a:rPr lang="en-US" dirty="0"/>
              <a:t>where all students can view, contribute, and edit content. </a:t>
            </a:r>
            <a:endParaRPr lang="en-US" dirty="0" smtClean="0"/>
          </a:p>
          <a:p>
            <a:r>
              <a:rPr lang="en-US" dirty="0" smtClean="0"/>
              <a:t>Wikis </a:t>
            </a:r>
            <a:r>
              <a:rPr lang="en-US" dirty="0"/>
              <a:t>can also be used as a resource for students to view information and content relevant to their </a:t>
            </a:r>
            <a:r>
              <a:rPr lang="en-US" dirty="0" smtClean="0"/>
              <a:t>courses</a:t>
            </a:r>
            <a:r>
              <a:rPr lang="en-US" dirty="0"/>
              <a:t>.</a:t>
            </a:r>
          </a:p>
          <a:p>
            <a:pPr marL="0" indent="0" algn="ctr">
              <a:buNone/>
            </a:pPr>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0" y="4343400"/>
            <a:ext cx="3200400" cy="2120266"/>
          </a:xfrm>
          <a:prstGeom prst="rect">
            <a:avLst/>
          </a:prstGeom>
        </p:spPr>
      </p:pic>
    </p:spTree>
    <p:extLst>
      <p:ext uri="{BB962C8B-B14F-4D97-AF65-F5344CB8AC3E}">
        <p14:creationId xmlns:p14="http://schemas.microsoft.com/office/powerpoint/2010/main" val="36671827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t>Types of Wikis</a:t>
            </a:r>
            <a:endParaRPr lang="en-US" dirty="0"/>
          </a:p>
        </p:txBody>
      </p:sp>
      <p:sp>
        <p:nvSpPr>
          <p:cNvPr id="3" name="Content Placeholder 2"/>
          <p:cNvSpPr>
            <a:spLocks noGrp="1"/>
          </p:cNvSpPr>
          <p:nvPr>
            <p:ph idx="1"/>
          </p:nvPr>
        </p:nvSpPr>
        <p:spPr>
          <a:xfrm>
            <a:off x="457200" y="1295400"/>
            <a:ext cx="8229600" cy="5029200"/>
          </a:xfrm>
        </p:spPr>
        <p:txBody>
          <a:bodyPr>
            <a:normAutofit fontScale="92500" lnSpcReduction="20000"/>
          </a:bodyPr>
          <a:lstStyle/>
          <a:p>
            <a:pPr lvl="0"/>
            <a:r>
              <a:rPr lang="en-US" b="1" dirty="0"/>
              <a:t>Course Wikis</a:t>
            </a:r>
            <a:r>
              <a:rPr lang="en-US" dirty="0"/>
              <a:t> are created by the Instructor and any course member can add pages.</a:t>
            </a:r>
          </a:p>
          <a:p>
            <a:pPr lvl="0"/>
            <a:r>
              <a:rPr lang="en-US" b="1" dirty="0"/>
              <a:t>Group Wikis </a:t>
            </a:r>
            <a:r>
              <a:rPr lang="en-US" dirty="0"/>
              <a:t>are enabled by the Instructor and can be read by all course members, but a user must be a member of the Group to edit a page or make a comment on a Group Wiki page. </a:t>
            </a:r>
            <a:endParaRPr lang="en-US" dirty="0" smtClean="0"/>
          </a:p>
          <a:p>
            <a:pPr lvl="1"/>
            <a:r>
              <a:rPr lang="en-US" dirty="0" smtClean="0"/>
              <a:t>The </a:t>
            </a:r>
            <a:r>
              <a:rPr lang="en-US" dirty="0"/>
              <a:t>Instructor can change the default setting to allow only Group members to view a Group Wiki</a:t>
            </a:r>
          </a:p>
          <a:p>
            <a:r>
              <a:rPr lang="en-US" b="1" dirty="0"/>
              <a:t>Example- </a:t>
            </a:r>
            <a:r>
              <a:rPr lang="en-US" dirty="0"/>
              <a:t>an ongoing place to quickly have both students and </a:t>
            </a:r>
            <a:r>
              <a:rPr lang="en-US" dirty="0" smtClean="0"/>
              <a:t>instructors </a:t>
            </a:r>
            <a:r>
              <a:rPr lang="en-US" dirty="0"/>
              <a:t>collaborate and build knowledge on a topic. Use </a:t>
            </a:r>
            <a:r>
              <a:rPr lang="en-US" dirty="0" smtClean="0"/>
              <a:t>a </a:t>
            </a:r>
            <a:r>
              <a:rPr lang="en-US" dirty="0"/>
              <a:t>blog for </a:t>
            </a:r>
            <a:r>
              <a:rPr lang="en-US" dirty="0" smtClean="0"/>
              <a:t>brainstorming, a </a:t>
            </a:r>
            <a:r>
              <a:rPr lang="en-US" dirty="0"/>
              <a:t>wiki to share the information.</a:t>
            </a:r>
          </a:p>
          <a:p>
            <a:endParaRPr lang="en-US" dirty="0"/>
          </a:p>
        </p:txBody>
      </p:sp>
    </p:spTree>
    <p:extLst>
      <p:ext uri="{BB962C8B-B14F-4D97-AF65-F5344CB8AC3E}">
        <p14:creationId xmlns:p14="http://schemas.microsoft.com/office/powerpoint/2010/main" val="18204819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solidFill>
                  <a:prstClr val="black"/>
                </a:solidFill>
              </a:rPr>
              <a:t>Wiki </a:t>
            </a:r>
            <a:r>
              <a:rPr lang="en-US" dirty="0">
                <a:solidFill>
                  <a:prstClr val="black"/>
                </a:solidFill>
              </a:rPr>
              <a:t>Assessment in </a:t>
            </a:r>
            <a:r>
              <a:rPr lang="en-US" dirty="0" smtClean="0">
                <a:solidFill>
                  <a:prstClr val="black"/>
                </a:solidFill>
              </a:rPr>
              <a:t>Bb9</a:t>
            </a:r>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r>
              <a:rPr lang="en-US" dirty="0" smtClean="0"/>
              <a:t>Wiki page statistics are available on </a:t>
            </a:r>
            <a:r>
              <a:rPr lang="en-US" dirty="0"/>
              <a:t>the right-hand side of the screen. </a:t>
            </a:r>
            <a:r>
              <a:rPr lang="en-US" dirty="0" smtClean="0"/>
              <a:t>You can see:</a:t>
            </a:r>
          </a:p>
          <a:p>
            <a:pPr lvl="1"/>
            <a:r>
              <a:rPr lang="en-US" dirty="0" smtClean="0"/>
              <a:t>total </a:t>
            </a:r>
            <a:r>
              <a:rPr lang="en-US" dirty="0"/>
              <a:t>number of </a:t>
            </a:r>
            <a:r>
              <a:rPr lang="en-US" dirty="0" smtClean="0"/>
              <a:t>comments</a:t>
            </a:r>
          </a:p>
          <a:p>
            <a:pPr lvl="1"/>
            <a:r>
              <a:rPr lang="en-US" dirty="0" smtClean="0"/>
              <a:t>number </a:t>
            </a:r>
            <a:r>
              <a:rPr lang="en-US" dirty="0"/>
              <a:t>of </a:t>
            </a:r>
            <a:r>
              <a:rPr lang="en-US" dirty="0" smtClean="0"/>
              <a:t>pages</a:t>
            </a:r>
          </a:p>
          <a:p>
            <a:pPr lvl="1"/>
            <a:r>
              <a:rPr lang="en-US" dirty="0" smtClean="0"/>
              <a:t>see history </a:t>
            </a:r>
            <a:r>
              <a:rPr lang="en-US" dirty="0"/>
              <a:t>of each comment by clicking on the  </a:t>
            </a:r>
            <a:r>
              <a:rPr lang="en-US" dirty="0" smtClean="0"/>
              <a:t> </a:t>
            </a:r>
            <a:r>
              <a:rPr lang="en-US" dirty="0" smtClean="0">
                <a:sym typeface="Wingdings"/>
              </a:rPr>
              <a:t> </a:t>
            </a:r>
            <a:r>
              <a:rPr lang="en-US" dirty="0" smtClean="0"/>
              <a:t>button </a:t>
            </a:r>
            <a:r>
              <a:rPr lang="en-US" dirty="0"/>
              <a:t>next to each named comment</a:t>
            </a:r>
            <a:r>
              <a:rPr lang="en-US" dirty="0" smtClean="0"/>
              <a:t>.</a:t>
            </a:r>
          </a:p>
          <a:p>
            <a:r>
              <a:rPr lang="en-US" dirty="0"/>
              <a:t>Faculty can assess </a:t>
            </a:r>
            <a:r>
              <a:rPr lang="en-US" b="1" dirty="0"/>
              <a:t>interaction</a:t>
            </a:r>
            <a:r>
              <a:rPr lang="en-US" dirty="0"/>
              <a:t> by: </a:t>
            </a:r>
          </a:p>
          <a:p>
            <a:pPr lvl="1"/>
            <a:r>
              <a:rPr lang="en-US" dirty="0" smtClean="0"/>
              <a:t>can students positively </a:t>
            </a:r>
            <a:r>
              <a:rPr lang="en-US" dirty="0"/>
              <a:t>collaborate with </a:t>
            </a:r>
            <a:r>
              <a:rPr lang="en-US" dirty="0" smtClean="0"/>
              <a:t>peers</a:t>
            </a:r>
            <a:endParaRPr lang="en-US" dirty="0"/>
          </a:p>
          <a:p>
            <a:pPr lvl="1"/>
            <a:r>
              <a:rPr lang="en-US" dirty="0" smtClean="0"/>
              <a:t>how </a:t>
            </a:r>
            <a:r>
              <a:rPr lang="en-US" dirty="0"/>
              <a:t>students interact with faculty </a:t>
            </a:r>
            <a:r>
              <a:rPr lang="en-US" dirty="0" smtClean="0"/>
              <a:t>posts</a:t>
            </a:r>
            <a:endParaRPr lang="en-US" dirty="0"/>
          </a:p>
          <a:p>
            <a:pPr lvl="1"/>
            <a:r>
              <a:rPr lang="en-US" dirty="0"/>
              <a:t>some combination of these assessments</a:t>
            </a:r>
          </a:p>
          <a:p>
            <a:pPr lvl="1"/>
            <a:endParaRPr lang="en-US" dirty="0"/>
          </a:p>
        </p:txBody>
      </p:sp>
    </p:spTree>
    <p:extLst>
      <p:ext uri="{BB962C8B-B14F-4D97-AF65-F5344CB8AC3E}">
        <p14:creationId xmlns:p14="http://schemas.microsoft.com/office/powerpoint/2010/main" val="34282194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solidFill>
                  <a:prstClr val="black"/>
                </a:solidFill>
              </a:rPr>
              <a:t>Wiki Assessment in </a:t>
            </a:r>
            <a:r>
              <a:rPr lang="en-US" dirty="0" smtClean="0">
                <a:solidFill>
                  <a:prstClr val="black"/>
                </a:solidFill>
              </a:rPr>
              <a:t>Bb9 (Cont.)</a:t>
            </a:r>
            <a:endParaRPr lang="en-US" dirty="0"/>
          </a:p>
        </p:txBody>
      </p:sp>
      <p:sp>
        <p:nvSpPr>
          <p:cNvPr id="3" name="Content Placeholder 2"/>
          <p:cNvSpPr>
            <a:spLocks noGrp="1"/>
          </p:cNvSpPr>
          <p:nvPr>
            <p:ph idx="1"/>
          </p:nvPr>
        </p:nvSpPr>
        <p:spPr>
          <a:xfrm>
            <a:off x="457200" y="1295400"/>
            <a:ext cx="8229600" cy="5105400"/>
          </a:xfrm>
        </p:spPr>
        <p:txBody>
          <a:bodyPr>
            <a:normAutofit/>
          </a:bodyPr>
          <a:lstStyle/>
          <a:p>
            <a:r>
              <a:rPr lang="en-US" dirty="0"/>
              <a:t>Faculty can assess </a:t>
            </a:r>
            <a:r>
              <a:rPr lang="en-US" b="1" dirty="0"/>
              <a:t>information</a:t>
            </a:r>
            <a:r>
              <a:rPr lang="en-US" dirty="0"/>
              <a:t> by: </a:t>
            </a:r>
          </a:p>
          <a:p>
            <a:pPr lvl="1"/>
            <a:r>
              <a:rPr lang="en-US" dirty="0"/>
              <a:t>whether correct or useful information is given to questions or problems</a:t>
            </a:r>
          </a:p>
          <a:p>
            <a:pPr lvl="1"/>
            <a:r>
              <a:rPr lang="en-US" dirty="0"/>
              <a:t>whether students bring in new information from outside of class to contribute</a:t>
            </a:r>
          </a:p>
          <a:p>
            <a:pPr lvl="1"/>
            <a:r>
              <a:rPr lang="en-US" dirty="0"/>
              <a:t>the quantity of responses made</a:t>
            </a:r>
          </a:p>
          <a:p>
            <a:pPr lvl="1"/>
            <a:r>
              <a:rPr lang="en-US" dirty="0"/>
              <a:t>the quality of responses made</a:t>
            </a:r>
          </a:p>
          <a:p>
            <a:pPr lvl="1"/>
            <a:r>
              <a:rPr lang="en-US" dirty="0"/>
              <a:t>the length of made responses (word count)</a:t>
            </a:r>
          </a:p>
          <a:p>
            <a:pPr lvl="1"/>
            <a:r>
              <a:rPr lang="en-US" dirty="0"/>
              <a:t>some combination of these assessments </a:t>
            </a:r>
          </a:p>
          <a:p>
            <a:endParaRPr lang="en-US" dirty="0"/>
          </a:p>
        </p:txBody>
      </p:sp>
    </p:spTree>
    <p:extLst>
      <p:ext uri="{BB962C8B-B14F-4D97-AF65-F5344CB8AC3E}">
        <p14:creationId xmlns:p14="http://schemas.microsoft.com/office/powerpoint/2010/main" val="321274955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solidFill>
                  <a:prstClr val="black"/>
                </a:solidFill>
              </a:rPr>
              <a:t>Survey </a:t>
            </a:r>
            <a:r>
              <a:rPr lang="en-US" dirty="0">
                <a:solidFill>
                  <a:prstClr val="black"/>
                </a:solidFill>
              </a:rPr>
              <a:t>Assessment in BB9</a:t>
            </a:r>
            <a:endParaRPr lang="en-US" dirty="0"/>
          </a:p>
        </p:txBody>
      </p:sp>
      <p:sp>
        <p:nvSpPr>
          <p:cNvPr id="3" name="Content Placeholder 2"/>
          <p:cNvSpPr>
            <a:spLocks noGrp="1"/>
          </p:cNvSpPr>
          <p:nvPr>
            <p:ph idx="1"/>
          </p:nvPr>
        </p:nvSpPr>
        <p:spPr>
          <a:xfrm>
            <a:off x="457200" y="1219200"/>
            <a:ext cx="8229600" cy="5181600"/>
          </a:xfrm>
        </p:spPr>
        <p:txBody>
          <a:bodyPr>
            <a:normAutofit fontScale="92500" lnSpcReduction="10000"/>
          </a:bodyPr>
          <a:lstStyle/>
          <a:p>
            <a:r>
              <a:rPr lang="en-US" dirty="0" smtClean="0"/>
              <a:t>Surveys are response-based and faculty written; can be used to assess information</a:t>
            </a:r>
          </a:p>
          <a:p>
            <a:r>
              <a:rPr lang="en-US" dirty="0" smtClean="0"/>
              <a:t>Formative: Students can judge their progress through course and self-development</a:t>
            </a:r>
          </a:p>
          <a:p>
            <a:r>
              <a:rPr lang="en-US" dirty="0" smtClean="0"/>
              <a:t>Summative: Students can answer questions (pretest and posttest; non-graded test) about information known before, during, or after course</a:t>
            </a:r>
          </a:p>
          <a:p>
            <a:pPr lvl="1"/>
            <a:r>
              <a:rPr lang="en-US" dirty="0" smtClean="0"/>
              <a:t>ex: ask questions about important things they learned in the course or things they wished they had known</a:t>
            </a:r>
          </a:p>
          <a:p>
            <a:r>
              <a:rPr lang="en-US" dirty="0" smtClean="0"/>
              <a:t>Easy option that allows for direct feedback during the course</a:t>
            </a:r>
            <a:endParaRPr lang="en-US" dirty="0"/>
          </a:p>
        </p:txBody>
      </p:sp>
    </p:spTree>
    <p:extLst>
      <p:ext uri="{BB962C8B-B14F-4D97-AF65-F5344CB8AC3E}">
        <p14:creationId xmlns:p14="http://schemas.microsoft.com/office/powerpoint/2010/main" val="124335169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Peer Assessment using Bb9</a:t>
            </a:r>
            <a:endParaRPr lang="en-US" dirty="0"/>
          </a:p>
        </p:txBody>
      </p:sp>
      <p:sp>
        <p:nvSpPr>
          <p:cNvPr id="3" name="Content Placeholder 2"/>
          <p:cNvSpPr>
            <a:spLocks noGrp="1"/>
          </p:cNvSpPr>
          <p:nvPr>
            <p:ph idx="1"/>
          </p:nvPr>
        </p:nvSpPr>
        <p:spPr>
          <a:xfrm>
            <a:off x="457200" y="1295400"/>
            <a:ext cx="8229600" cy="5029200"/>
          </a:xfrm>
        </p:spPr>
        <p:txBody>
          <a:bodyPr>
            <a:normAutofit lnSpcReduction="10000"/>
          </a:bodyPr>
          <a:lstStyle/>
          <a:p>
            <a:r>
              <a:rPr lang="en-US" dirty="0" smtClean="0"/>
              <a:t>Students can comment about other students’ contributions to online collaboration</a:t>
            </a:r>
          </a:p>
          <a:p>
            <a:r>
              <a:rPr lang="en-US" dirty="0" smtClean="0"/>
              <a:t>Students often contribute to each others’ progress and learning</a:t>
            </a:r>
          </a:p>
          <a:p>
            <a:r>
              <a:rPr lang="en-US" dirty="0" smtClean="0"/>
              <a:t>Faculty need to make sure that students are clear about:</a:t>
            </a:r>
          </a:p>
          <a:p>
            <a:pPr lvl="1"/>
            <a:r>
              <a:rPr lang="en-US" dirty="0" smtClean="0"/>
              <a:t>how </a:t>
            </a:r>
            <a:r>
              <a:rPr lang="en-US" dirty="0"/>
              <a:t>to read and critique posts and </a:t>
            </a:r>
            <a:r>
              <a:rPr lang="en-US" dirty="0" smtClean="0"/>
              <a:t>comments</a:t>
            </a:r>
          </a:p>
          <a:p>
            <a:pPr lvl="1"/>
            <a:r>
              <a:rPr lang="en-US" dirty="0" smtClean="0"/>
              <a:t>how </a:t>
            </a:r>
            <a:r>
              <a:rPr lang="en-US" dirty="0"/>
              <a:t>to respond </a:t>
            </a:r>
            <a:r>
              <a:rPr lang="en-US" dirty="0" smtClean="0"/>
              <a:t>appropriately</a:t>
            </a:r>
          </a:p>
          <a:p>
            <a:pPr lvl="1"/>
            <a:r>
              <a:rPr lang="en-US" dirty="0" smtClean="0"/>
              <a:t>how </a:t>
            </a:r>
            <a:r>
              <a:rPr lang="en-US" dirty="0"/>
              <a:t>to issue “grades” </a:t>
            </a:r>
            <a:endParaRPr lang="en-US" dirty="0" smtClean="0"/>
          </a:p>
          <a:p>
            <a:pPr lvl="2"/>
            <a:r>
              <a:rPr lang="en-US" dirty="0" smtClean="0"/>
              <a:t>rubrics are recommended here</a:t>
            </a:r>
            <a:endParaRPr lang="en-US" dirty="0"/>
          </a:p>
        </p:txBody>
      </p:sp>
    </p:spTree>
    <p:extLst>
      <p:ext uri="{BB962C8B-B14F-4D97-AF65-F5344CB8AC3E}">
        <p14:creationId xmlns:p14="http://schemas.microsoft.com/office/powerpoint/2010/main" val="41179373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Pulling it all together</a:t>
            </a:r>
            <a:endParaRPr lang="en-US" dirty="0"/>
          </a:p>
        </p:txBody>
      </p:sp>
      <p:sp>
        <p:nvSpPr>
          <p:cNvPr id="3" name="Content Placeholder 2"/>
          <p:cNvSpPr>
            <a:spLocks noGrp="1"/>
          </p:cNvSpPr>
          <p:nvPr>
            <p:ph idx="1"/>
          </p:nvPr>
        </p:nvSpPr>
        <p:spPr>
          <a:xfrm>
            <a:off x="457200" y="1219200"/>
            <a:ext cx="8229600" cy="5257800"/>
          </a:xfrm>
        </p:spPr>
        <p:txBody>
          <a:bodyPr>
            <a:normAutofit/>
          </a:bodyPr>
          <a:lstStyle/>
          <a:p>
            <a:r>
              <a:rPr lang="en-US" dirty="0" smtClean="0"/>
              <a:t>Collaborative learning can be effective and meaningful if it is well-planned and well-executed.</a:t>
            </a:r>
          </a:p>
          <a:p>
            <a:r>
              <a:rPr lang="en-US" dirty="0" smtClean="0"/>
              <a:t>The right tool needs to be chosen in order to get the information and interaction you want.</a:t>
            </a:r>
          </a:p>
          <a:p>
            <a:r>
              <a:rPr lang="en-US" dirty="0" smtClean="0"/>
              <a:t>Assessing can happen for information, interaction, or both. Use your objectives and goals to choose the right options for you and your program.</a:t>
            </a:r>
          </a:p>
        </p:txBody>
      </p:sp>
    </p:spTree>
    <p:extLst>
      <p:ext uri="{BB962C8B-B14F-4D97-AF65-F5344CB8AC3E}">
        <p14:creationId xmlns:p14="http://schemas.microsoft.com/office/powerpoint/2010/main" val="15729637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a:xfrm>
            <a:off x="381000" y="914400"/>
            <a:ext cx="8382000" cy="1295400"/>
          </a:xfrm>
        </p:spPr>
        <p:txBody>
          <a:bodyPr>
            <a:normAutofit fontScale="90000"/>
          </a:bodyPr>
          <a:lstStyle/>
          <a:p>
            <a:r>
              <a:rPr lang="en-US" sz="4000" dirty="0" smtClean="0"/>
              <a:t>C</a:t>
            </a:r>
            <a:r>
              <a:rPr lang="en-US" sz="4000" dirty="0" smtClean="0">
                <a:solidFill>
                  <a:prstClr val="black"/>
                </a:solidFill>
              </a:rPr>
              <a:t>ontact </a:t>
            </a:r>
            <a:r>
              <a:rPr lang="en-US" sz="4000" dirty="0">
                <a:solidFill>
                  <a:prstClr val="black"/>
                </a:solidFill>
              </a:rPr>
              <a:t>Instructional </a:t>
            </a:r>
            <a:r>
              <a:rPr lang="en-US" sz="4000" dirty="0" smtClean="0">
                <a:solidFill>
                  <a:prstClr val="black"/>
                </a:solidFill>
              </a:rPr>
              <a:t>Design for </a:t>
            </a:r>
            <a:r>
              <a:rPr lang="en-US" sz="4000" dirty="0">
                <a:solidFill>
                  <a:prstClr val="black"/>
                </a:solidFill>
              </a:rPr>
              <a:t>assistance!</a:t>
            </a:r>
            <a:r>
              <a:rPr lang="en-US" dirty="0">
                <a:solidFill>
                  <a:prstClr val="black"/>
                </a:solidFill>
              </a:rPr>
              <a:t/>
            </a:r>
            <a:br>
              <a:rPr lang="en-US" dirty="0">
                <a:solidFill>
                  <a:prstClr val="black"/>
                </a:solidFill>
              </a:rPr>
            </a:br>
            <a:r>
              <a:rPr lang="en-US" dirty="0">
                <a:solidFill>
                  <a:prstClr val="black"/>
                </a:solidFill>
                <a:hlinkClick r:id="rId3"/>
              </a:rPr>
              <a:t>idesign@fau.edu</a:t>
            </a:r>
            <a:r>
              <a:rPr lang="en-US" dirty="0" smtClean="0"/>
              <a:t/>
            </a:r>
            <a:br>
              <a:rPr lang="en-US" dirty="0" smtClean="0"/>
            </a:br>
            <a:endParaRPr lang="en-US" sz="2800" dirty="0"/>
          </a:p>
        </p:txBody>
      </p:sp>
      <p:sp>
        <p:nvSpPr>
          <p:cNvPr id="6" name="Subtitle 5"/>
          <p:cNvSpPr>
            <a:spLocks noGrp="1"/>
          </p:cNvSpPr>
          <p:nvPr>
            <p:ph type="subTitle" idx="1"/>
          </p:nvPr>
        </p:nvSpPr>
        <p:spPr>
          <a:xfrm>
            <a:off x="533400" y="2286000"/>
            <a:ext cx="8229600" cy="4038600"/>
          </a:xfrm>
        </p:spPr>
        <p:txBody>
          <a:bodyPr>
            <a:normAutofit/>
          </a:bodyPr>
          <a:lstStyle/>
          <a:p>
            <a:r>
              <a:rPr lang="en-US" sz="2800" dirty="0">
                <a:solidFill>
                  <a:schemeClr val="tx1"/>
                </a:solidFill>
              </a:rPr>
              <a:t>We are happy to assist you with: </a:t>
            </a:r>
            <a:endParaRPr lang="en-US" sz="2800" dirty="0" smtClean="0">
              <a:solidFill>
                <a:schemeClr val="tx1"/>
              </a:solidFill>
            </a:endParaRPr>
          </a:p>
          <a:p>
            <a:pPr marL="457200" indent="-457200" algn="l">
              <a:buFont typeface="Arial" pitchFamily="34" charset="0"/>
              <a:buChar char="•"/>
            </a:pPr>
            <a:r>
              <a:rPr lang="en-US" sz="2800" dirty="0" smtClean="0">
                <a:solidFill>
                  <a:schemeClr val="tx1"/>
                </a:solidFill>
              </a:rPr>
              <a:t>designing </a:t>
            </a:r>
            <a:r>
              <a:rPr lang="en-US" sz="2800" dirty="0">
                <a:solidFill>
                  <a:schemeClr val="tx1"/>
                </a:solidFill>
              </a:rPr>
              <a:t>instruction, curriculum, and </a:t>
            </a:r>
            <a:r>
              <a:rPr lang="en-US" sz="2800" dirty="0" smtClean="0">
                <a:solidFill>
                  <a:schemeClr val="tx1"/>
                </a:solidFill>
              </a:rPr>
              <a:t>programs</a:t>
            </a:r>
          </a:p>
          <a:p>
            <a:pPr marL="457200" indent="-457200" algn="l">
              <a:buFont typeface="Arial" pitchFamily="34" charset="0"/>
              <a:buChar char="•"/>
            </a:pPr>
            <a:r>
              <a:rPr lang="en-US" sz="2800" dirty="0" smtClean="0">
                <a:solidFill>
                  <a:schemeClr val="tx1"/>
                </a:solidFill>
              </a:rPr>
              <a:t>planning </a:t>
            </a:r>
            <a:r>
              <a:rPr lang="en-US" sz="2800" dirty="0">
                <a:solidFill>
                  <a:schemeClr val="tx1"/>
                </a:solidFill>
              </a:rPr>
              <a:t>and revising </a:t>
            </a:r>
            <a:r>
              <a:rPr lang="en-US" sz="2800" dirty="0" smtClean="0">
                <a:solidFill>
                  <a:schemeClr val="tx1"/>
                </a:solidFill>
              </a:rPr>
              <a:t>assessment</a:t>
            </a:r>
          </a:p>
          <a:p>
            <a:pPr marL="457200" indent="-457200" algn="l">
              <a:buFont typeface="Arial" pitchFamily="34" charset="0"/>
              <a:buChar char="•"/>
            </a:pPr>
            <a:r>
              <a:rPr lang="en-US" sz="2800" dirty="0" smtClean="0">
                <a:solidFill>
                  <a:schemeClr val="tx1"/>
                </a:solidFill>
              </a:rPr>
              <a:t>research—especially concerning instruction</a:t>
            </a:r>
          </a:p>
          <a:p>
            <a:pPr marL="457200" indent="-457200" algn="l">
              <a:buFont typeface="Arial" pitchFamily="34" charset="0"/>
              <a:buChar char="•"/>
            </a:pPr>
            <a:r>
              <a:rPr lang="en-US" sz="2800" dirty="0" smtClean="0">
                <a:solidFill>
                  <a:schemeClr val="tx1"/>
                </a:solidFill>
              </a:rPr>
              <a:t>technology—finding </a:t>
            </a:r>
            <a:r>
              <a:rPr lang="en-US" sz="2800" dirty="0">
                <a:solidFill>
                  <a:schemeClr val="tx1"/>
                </a:solidFill>
              </a:rPr>
              <a:t>it, learning it, and implementing it in your </a:t>
            </a:r>
            <a:r>
              <a:rPr lang="en-US" sz="2800" dirty="0" smtClean="0">
                <a:solidFill>
                  <a:schemeClr val="tx1"/>
                </a:solidFill>
              </a:rPr>
              <a:t>courses and programs</a:t>
            </a:r>
            <a:endParaRPr lang="en-US" sz="2800" dirty="0">
              <a:solidFill>
                <a:schemeClr val="tx1"/>
              </a:solidFill>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20000" y="1371600"/>
            <a:ext cx="1066800" cy="1318953"/>
          </a:xfrm>
          <a:prstGeom prst="rect">
            <a:avLst/>
          </a:prstGeom>
        </p:spPr>
      </p:pic>
    </p:spTree>
    <p:extLst>
      <p:ext uri="{BB962C8B-B14F-4D97-AF65-F5344CB8AC3E}">
        <p14:creationId xmlns:p14="http://schemas.microsoft.com/office/powerpoint/2010/main" val="37338443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dirty="0"/>
              <a:t>Revision 1 (2006)</a:t>
            </a:r>
          </a:p>
        </p:txBody>
      </p:sp>
      <p:sp>
        <p:nvSpPr>
          <p:cNvPr id="81922" name="Rectangle 2"/>
          <p:cNvSpPr>
            <a:spLocks noGrp="1" noChangeArrowheads="1"/>
          </p:cNvSpPr>
          <p:nvPr>
            <p:ph type="title"/>
          </p:nvPr>
        </p:nvSpPr>
        <p:spPr>
          <a:xfrm>
            <a:off x="457200" y="274638"/>
            <a:ext cx="8229600" cy="792162"/>
          </a:xfrm>
        </p:spPr>
        <p:txBody>
          <a:bodyPr/>
          <a:lstStyle/>
          <a:p>
            <a:r>
              <a:rPr lang="en-US" dirty="0" smtClean="0"/>
              <a:t>Theorists</a:t>
            </a:r>
            <a:endParaRPr lang="en-US" dirty="0">
              <a:solidFill>
                <a:schemeClr val="tx1"/>
              </a:solidFill>
            </a:endParaRPr>
          </a:p>
        </p:txBody>
      </p:sp>
      <p:sp>
        <p:nvSpPr>
          <p:cNvPr id="81923" name="Rectangle 3"/>
          <p:cNvSpPr>
            <a:spLocks noGrp="1" noChangeArrowheads="1"/>
          </p:cNvSpPr>
          <p:nvPr>
            <p:ph type="body" idx="1"/>
          </p:nvPr>
        </p:nvSpPr>
        <p:spPr>
          <a:xfrm>
            <a:off x="457200" y="1295400"/>
            <a:ext cx="8229600" cy="5105400"/>
          </a:xfrm>
        </p:spPr>
        <p:txBody>
          <a:bodyPr/>
          <a:lstStyle/>
          <a:p>
            <a:pPr>
              <a:lnSpc>
                <a:spcPct val="90000"/>
              </a:lnSpc>
              <a:buFontTx/>
              <a:buChar char="•"/>
            </a:pPr>
            <a:r>
              <a:rPr lang="en-US" dirty="0" smtClean="0"/>
              <a:t>Contributors </a:t>
            </a:r>
            <a:r>
              <a:rPr lang="en-US" dirty="0"/>
              <a:t>included:</a:t>
            </a:r>
          </a:p>
          <a:p>
            <a:pPr lvl="1">
              <a:lnSpc>
                <a:spcPct val="90000"/>
              </a:lnSpc>
              <a:buFont typeface="Wingdings" pitchFamily="2" charset="2"/>
              <a:buChar char="§"/>
            </a:pPr>
            <a:r>
              <a:rPr lang="en-US" dirty="0"/>
              <a:t>Dewey (Education is growth, not an end in itself; education occurs though </a:t>
            </a:r>
            <a:r>
              <a:rPr lang="en-US" dirty="0" smtClean="0"/>
              <a:t>its </a:t>
            </a:r>
            <a:r>
              <a:rPr lang="en-US" dirty="0"/>
              <a:t>connection to real life)</a:t>
            </a:r>
          </a:p>
          <a:p>
            <a:pPr lvl="1">
              <a:lnSpc>
                <a:spcPct val="90000"/>
              </a:lnSpc>
              <a:buFont typeface="Wingdings" pitchFamily="2" charset="2"/>
              <a:buChar char="§"/>
            </a:pPr>
            <a:r>
              <a:rPr lang="en-US" dirty="0"/>
              <a:t>Piaget (Children construct reality through four phases of development)</a:t>
            </a:r>
          </a:p>
          <a:p>
            <a:pPr lvl="1">
              <a:lnSpc>
                <a:spcPct val="90000"/>
              </a:lnSpc>
              <a:buFont typeface="Wingdings" pitchFamily="2" charset="2"/>
              <a:buChar char="§"/>
            </a:pPr>
            <a:r>
              <a:rPr lang="en-US" dirty="0"/>
              <a:t>Vygotsky (Learning as a social process)</a:t>
            </a:r>
          </a:p>
          <a:p>
            <a:pPr lvl="1">
              <a:lnSpc>
                <a:spcPct val="90000"/>
              </a:lnSpc>
              <a:buFont typeface="Wingdings" pitchFamily="2" charset="2"/>
              <a:buChar char="§"/>
            </a:pPr>
            <a:r>
              <a:rPr lang="en-US" dirty="0"/>
              <a:t>Bruner (Discovery Learning</a:t>
            </a:r>
            <a:r>
              <a:rPr lang="en-US" dirty="0" smtClean="0"/>
              <a:t>)</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34200" y="4038600"/>
            <a:ext cx="1543050" cy="1851660"/>
          </a:xfrm>
          <a:prstGeom prst="rect">
            <a:avLst/>
          </a:prstGeom>
        </p:spPr>
      </p:pic>
    </p:spTree>
    <p:extLst>
      <p:ext uri="{BB962C8B-B14F-4D97-AF65-F5344CB8AC3E}">
        <p14:creationId xmlns:p14="http://schemas.microsoft.com/office/powerpoint/2010/main" val="41991997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Effect transition="in" filter="fade">
                                      <p:cBhvr>
                                        <p:cTn id="7" dur="500"/>
                                        <p:tgtEl>
                                          <p:spTgt spid="81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81923">
                                            <p:txEl>
                                              <p:pRg st="1" end="1"/>
                                            </p:txEl>
                                          </p:spTgt>
                                        </p:tgtEl>
                                        <p:attrNameLst>
                                          <p:attrName>style.visibility</p:attrName>
                                        </p:attrNameLst>
                                      </p:cBhvr>
                                      <p:to>
                                        <p:strVal val="visible"/>
                                      </p:to>
                                    </p:set>
                                    <p:animEffect transition="in" filter="fade">
                                      <p:cBhvr>
                                        <p:cTn id="12" dur="500"/>
                                        <p:tgtEl>
                                          <p:spTgt spid="81923">
                                            <p:txEl>
                                              <p:pRg st="1" end="1"/>
                                            </p:txEl>
                                          </p:spTgt>
                                        </p:tgtEl>
                                      </p:cBhvr>
                                    </p:animEffect>
                                  </p:childTnLst>
                                  <p:subTnLst>
                                    <p:animClr clrSpc="rgb" dir="cw">
                                      <p:cBhvr override="childStyle">
                                        <p:cTn dur="1" fill="hold" display="0" masterRel="nextClick" afterEffect="1"/>
                                        <p:tgtEl>
                                          <p:spTgt spid="81923">
                                            <p:txEl>
                                              <p:pRg st="1" end="1"/>
                                            </p:txEl>
                                          </p:spTgt>
                                        </p:tgtEl>
                                        <p:attrNameLst>
                                          <p:attrName>ppt_c</p:attrName>
                                        </p:attrNameLst>
                                      </p:cBhvr>
                                      <p:to>
                                        <a:srgbClr val="DDDDDD"/>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81923">
                                            <p:txEl>
                                              <p:pRg st="2" end="2"/>
                                            </p:txEl>
                                          </p:spTgt>
                                        </p:tgtEl>
                                        <p:attrNameLst>
                                          <p:attrName>style.visibility</p:attrName>
                                        </p:attrNameLst>
                                      </p:cBhvr>
                                      <p:to>
                                        <p:strVal val="visible"/>
                                      </p:to>
                                    </p:set>
                                    <p:animEffect transition="in" filter="fade">
                                      <p:cBhvr>
                                        <p:cTn id="17" dur="500"/>
                                        <p:tgtEl>
                                          <p:spTgt spid="81923">
                                            <p:txEl>
                                              <p:pRg st="2" end="2"/>
                                            </p:txEl>
                                          </p:spTgt>
                                        </p:tgtEl>
                                      </p:cBhvr>
                                    </p:animEffect>
                                  </p:childTnLst>
                                  <p:subTnLst>
                                    <p:animClr clrSpc="rgb" dir="cw">
                                      <p:cBhvr override="childStyle">
                                        <p:cTn dur="1" fill="hold" display="0" masterRel="nextClick" afterEffect="1"/>
                                        <p:tgtEl>
                                          <p:spTgt spid="81923">
                                            <p:txEl>
                                              <p:pRg st="2" end="2"/>
                                            </p:txEl>
                                          </p:spTgt>
                                        </p:tgtEl>
                                        <p:attrNameLst>
                                          <p:attrName>ppt_c</p:attrName>
                                        </p:attrNameLst>
                                      </p:cBhvr>
                                      <p:to>
                                        <a:srgbClr val="DDDDDD"/>
                                      </p:to>
                                    </p:animClr>
                                  </p:sub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81923">
                                            <p:txEl>
                                              <p:pRg st="3" end="3"/>
                                            </p:txEl>
                                          </p:spTgt>
                                        </p:tgtEl>
                                        <p:attrNameLst>
                                          <p:attrName>style.visibility</p:attrName>
                                        </p:attrNameLst>
                                      </p:cBhvr>
                                      <p:to>
                                        <p:strVal val="visible"/>
                                      </p:to>
                                    </p:set>
                                    <p:animEffect transition="in" filter="fade">
                                      <p:cBhvr>
                                        <p:cTn id="22" dur="500"/>
                                        <p:tgtEl>
                                          <p:spTgt spid="81923">
                                            <p:txEl>
                                              <p:pRg st="3" end="3"/>
                                            </p:txEl>
                                          </p:spTgt>
                                        </p:tgtEl>
                                      </p:cBhvr>
                                    </p:animEffect>
                                  </p:childTnLst>
                                  <p:subTnLst>
                                    <p:animClr clrSpc="rgb" dir="cw">
                                      <p:cBhvr override="childStyle">
                                        <p:cTn dur="1" fill="hold" display="0" masterRel="nextClick" afterEffect="1"/>
                                        <p:tgtEl>
                                          <p:spTgt spid="81923">
                                            <p:txEl>
                                              <p:pRg st="3" end="3"/>
                                            </p:txEl>
                                          </p:spTgt>
                                        </p:tgtEl>
                                        <p:attrNameLst>
                                          <p:attrName>ppt_c</p:attrName>
                                        </p:attrNameLst>
                                      </p:cBhvr>
                                      <p:to>
                                        <a:srgbClr val="DDDDDD"/>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81923">
                                            <p:txEl>
                                              <p:pRg st="4" end="4"/>
                                            </p:txEl>
                                          </p:spTgt>
                                        </p:tgtEl>
                                        <p:attrNameLst>
                                          <p:attrName>style.visibility</p:attrName>
                                        </p:attrNameLst>
                                      </p:cBhvr>
                                      <p:to>
                                        <p:strVal val="visible"/>
                                      </p:to>
                                    </p:set>
                                    <p:animEffect transition="in" filter="fade">
                                      <p:cBhvr>
                                        <p:cTn id="27" dur="500"/>
                                        <p:tgtEl>
                                          <p:spTgt spid="819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Web-based </a:t>
            </a:r>
            <a:r>
              <a:rPr lang="en-US" dirty="0"/>
              <a:t>Communication </a:t>
            </a:r>
            <a:r>
              <a:rPr lang="en-US" dirty="0" smtClean="0"/>
              <a:t>Synchronous Vs. Asynchronous</a:t>
            </a:r>
            <a:endParaRPr lang="en-US" dirty="0"/>
          </a:p>
        </p:txBody>
      </p:sp>
      <p:sp>
        <p:nvSpPr>
          <p:cNvPr id="3" name="Content Placeholder 2"/>
          <p:cNvSpPr>
            <a:spLocks noGrp="1"/>
          </p:cNvSpPr>
          <p:nvPr>
            <p:ph idx="1"/>
          </p:nvPr>
        </p:nvSpPr>
        <p:spPr>
          <a:xfrm>
            <a:off x="381000" y="1600200"/>
            <a:ext cx="8305800" cy="4648200"/>
          </a:xfrm>
        </p:spPr>
        <p:txBody>
          <a:bodyPr/>
          <a:lstStyle/>
          <a:p>
            <a:r>
              <a:rPr lang="en-US" dirty="0"/>
              <a:t>Many students don’t have a schedule that affords them the opportunity for face-to-face </a:t>
            </a:r>
            <a:r>
              <a:rPr lang="en-US" dirty="0" smtClean="0"/>
              <a:t>classes.</a:t>
            </a:r>
          </a:p>
          <a:p>
            <a:r>
              <a:rPr lang="en-US" dirty="0" smtClean="0"/>
              <a:t>Many </a:t>
            </a:r>
            <a:r>
              <a:rPr lang="en-US" dirty="0"/>
              <a:t>studies indicate that online student achievement is comparable to F2F </a:t>
            </a:r>
            <a:r>
              <a:rPr lang="en-US" dirty="0" smtClean="0"/>
              <a:t>classes.</a:t>
            </a:r>
          </a:p>
          <a:p>
            <a:r>
              <a:rPr lang="en-US" dirty="0" smtClean="0"/>
              <a:t>Some </a:t>
            </a:r>
            <a:r>
              <a:rPr lang="en-US" dirty="0"/>
              <a:t>studies indicate that students learn more in online classes with some synchronous components</a:t>
            </a:r>
            <a:r>
              <a:rPr lang="en-US" dirty="0" smtClean="0"/>
              <a:t>. (</a:t>
            </a:r>
            <a:r>
              <a:rPr lang="en-US" dirty="0"/>
              <a:t>Sitzmann, Ely &amp; Wisher, 2004)</a:t>
            </a:r>
          </a:p>
        </p:txBody>
      </p:sp>
    </p:spTree>
    <p:extLst>
      <p:ext uri="{BB962C8B-B14F-4D97-AF65-F5344CB8AC3E}">
        <p14:creationId xmlns:p14="http://schemas.microsoft.com/office/powerpoint/2010/main" val="17226961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Refreshment </a:t>
            </a:r>
            <a:endParaRPr lang="en-US" dirty="0"/>
          </a:p>
        </p:txBody>
      </p:sp>
      <p:sp>
        <p:nvSpPr>
          <p:cNvPr id="3" name="Content Placeholder 2"/>
          <p:cNvSpPr>
            <a:spLocks noGrp="1"/>
          </p:cNvSpPr>
          <p:nvPr>
            <p:ph idx="1"/>
          </p:nvPr>
        </p:nvSpPr>
        <p:spPr/>
        <p:txBody>
          <a:bodyPr/>
          <a:lstStyle/>
          <a:p>
            <a:r>
              <a:rPr lang="en-US" b="1" dirty="0" smtClean="0"/>
              <a:t>Assessment</a:t>
            </a:r>
            <a:r>
              <a:rPr lang="en-US" dirty="0" smtClean="0"/>
              <a:t>: Measuring information acquisition and interactions</a:t>
            </a:r>
          </a:p>
          <a:p>
            <a:r>
              <a:rPr lang="en-US" b="1" dirty="0" smtClean="0"/>
              <a:t>Evaluation</a:t>
            </a:r>
            <a:r>
              <a:rPr lang="en-US" dirty="0" smtClean="0"/>
              <a:t>: Judgment of learning and collaboration</a:t>
            </a:r>
          </a:p>
          <a:p>
            <a:r>
              <a:rPr lang="en-US" dirty="0" smtClean="0"/>
              <a:t>This presentation will concentrate on the different types of assessment and how they can be applied to collaborative learning and online communication.</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6200" y="304800"/>
            <a:ext cx="971550" cy="971550"/>
          </a:xfrm>
          <a:prstGeom prst="rect">
            <a:avLst/>
          </a:prstGeom>
        </p:spPr>
      </p:pic>
    </p:spTree>
    <p:extLst>
      <p:ext uri="{BB962C8B-B14F-4D97-AF65-F5344CB8AC3E}">
        <p14:creationId xmlns:p14="http://schemas.microsoft.com/office/powerpoint/2010/main" val="835320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Major Types of Assessment</a:t>
            </a:r>
            <a:endParaRPr lang="en-US" dirty="0"/>
          </a:p>
        </p:txBody>
      </p:sp>
      <p:sp>
        <p:nvSpPr>
          <p:cNvPr id="3" name="Content Placeholder 2"/>
          <p:cNvSpPr>
            <a:spLocks noGrp="1"/>
          </p:cNvSpPr>
          <p:nvPr>
            <p:ph idx="1"/>
          </p:nvPr>
        </p:nvSpPr>
        <p:spPr>
          <a:xfrm>
            <a:off x="457200" y="1295400"/>
            <a:ext cx="8229600" cy="5105400"/>
          </a:xfrm>
        </p:spPr>
        <p:txBody>
          <a:bodyPr>
            <a:normAutofit lnSpcReduction="10000"/>
          </a:bodyPr>
          <a:lstStyle/>
          <a:p>
            <a:r>
              <a:rPr lang="en-US" b="1" dirty="0" smtClean="0"/>
              <a:t>Diagnostic</a:t>
            </a:r>
            <a:r>
              <a:rPr lang="en-US" dirty="0" smtClean="0"/>
              <a:t>: identify </a:t>
            </a:r>
            <a:r>
              <a:rPr lang="en-US" dirty="0"/>
              <a:t>strengths and weaknesses of learners, and allow for </a:t>
            </a:r>
            <a:r>
              <a:rPr lang="en-US" dirty="0" smtClean="0"/>
              <a:t>verification of required </a:t>
            </a:r>
            <a:r>
              <a:rPr lang="en-US" dirty="0"/>
              <a:t>skills and </a:t>
            </a:r>
            <a:r>
              <a:rPr lang="en-US" dirty="0" smtClean="0"/>
              <a:t>knowledge</a:t>
            </a:r>
          </a:p>
          <a:p>
            <a:pPr lvl="1"/>
            <a:r>
              <a:rPr lang="en-US" dirty="0" smtClean="0"/>
              <a:t>Used when student knowledge or skills are unknown and need to be estimated</a:t>
            </a:r>
          </a:p>
          <a:p>
            <a:pPr lvl="1"/>
            <a:r>
              <a:rPr lang="en-US" dirty="0" smtClean="0"/>
              <a:t>Typically measured through introductory tasks or tests to ensure students can proceed in the learning unit</a:t>
            </a:r>
          </a:p>
          <a:p>
            <a:pPr lvl="2"/>
            <a:r>
              <a:rPr lang="en-US" dirty="0" smtClean="0"/>
              <a:t>Faculty may wish to use “orientation </a:t>
            </a:r>
            <a:r>
              <a:rPr lang="en-US" dirty="0"/>
              <a:t>quizzes” </a:t>
            </a:r>
            <a:endParaRPr lang="en-US" dirty="0" smtClean="0"/>
          </a:p>
          <a:p>
            <a:pPr lvl="2"/>
            <a:r>
              <a:rPr lang="en-US" dirty="0" smtClean="0"/>
              <a:t>Communication: have students locate “threads” in online discussions or make self-related blog entries to demonstrate they can use Blackboard</a:t>
            </a:r>
          </a:p>
        </p:txBody>
      </p:sp>
    </p:spTree>
    <p:extLst>
      <p:ext uri="{BB962C8B-B14F-4D97-AF65-F5344CB8AC3E}">
        <p14:creationId xmlns:p14="http://schemas.microsoft.com/office/powerpoint/2010/main" val="29289371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a:solidFill>
                  <a:prstClr val="black"/>
                </a:solidFill>
              </a:rPr>
              <a:t>Major Types of </a:t>
            </a:r>
            <a:r>
              <a:rPr lang="en-US" dirty="0" smtClean="0">
                <a:solidFill>
                  <a:prstClr val="black"/>
                </a:solidFill>
              </a:rPr>
              <a:t>Assessment (Cont.)</a:t>
            </a:r>
            <a:endParaRPr lang="en-US" dirty="0"/>
          </a:p>
        </p:txBody>
      </p:sp>
      <p:sp>
        <p:nvSpPr>
          <p:cNvPr id="3" name="Content Placeholder 2"/>
          <p:cNvSpPr>
            <a:spLocks noGrp="1"/>
          </p:cNvSpPr>
          <p:nvPr>
            <p:ph idx="1"/>
          </p:nvPr>
        </p:nvSpPr>
        <p:spPr>
          <a:xfrm>
            <a:off x="457200" y="1371600"/>
            <a:ext cx="8229600" cy="5105400"/>
          </a:xfrm>
        </p:spPr>
        <p:txBody>
          <a:bodyPr>
            <a:normAutofit fontScale="92500" lnSpcReduction="20000"/>
          </a:bodyPr>
          <a:lstStyle/>
          <a:p>
            <a:r>
              <a:rPr lang="en-US" b="1" dirty="0" smtClean="0"/>
              <a:t>Formative</a:t>
            </a:r>
            <a:r>
              <a:rPr lang="en-US" dirty="0" smtClean="0"/>
              <a:t>: measures how learning takes place and the quality of learning; incorporates student feedback and uses it to improve instruction delivery and content selection</a:t>
            </a:r>
          </a:p>
          <a:p>
            <a:r>
              <a:rPr lang="en-US" dirty="0" smtClean="0"/>
              <a:t>Used when faculty want to understand how students are changing in response to course and how the course can be improved</a:t>
            </a:r>
          </a:p>
          <a:p>
            <a:pPr lvl="1"/>
            <a:r>
              <a:rPr lang="en-US" dirty="0" smtClean="0"/>
              <a:t>Typically measured using self-report awareness</a:t>
            </a:r>
          </a:p>
          <a:p>
            <a:pPr lvl="1"/>
            <a:r>
              <a:rPr lang="en-US" dirty="0" smtClean="0"/>
              <a:t>Communication: journal or blogs can document </a:t>
            </a:r>
            <a:r>
              <a:rPr lang="en-US" dirty="0"/>
              <a:t>how students change </a:t>
            </a:r>
            <a:r>
              <a:rPr lang="en-US" dirty="0" smtClean="0"/>
              <a:t>during </a:t>
            </a:r>
            <a:r>
              <a:rPr lang="en-US" dirty="0"/>
              <a:t>the </a:t>
            </a:r>
            <a:r>
              <a:rPr lang="en-US" dirty="0" smtClean="0"/>
              <a:t>course</a:t>
            </a:r>
          </a:p>
          <a:p>
            <a:pPr lvl="1"/>
            <a:r>
              <a:rPr lang="en-US" dirty="0" smtClean="0"/>
              <a:t>Formative feedback works in a cyclical way (add/change component, get feedback, revise, get feedback, add/change another component, etc)</a:t>
            </a:r>
          </a:p>
        </p:txBody>
      </p:sp>
    </p:spTree>
    <p:extLst>
      <p:ext uri="{BB962C8B-B14F-4D97-AF65-F5344CB8AC3E}">
        <p14:creationId xmlns:p14="http://schemas.microsoft.com/office/powerpoint/2010/main" val="4917040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3244</Words>
  <Application>Microsoft Office PowerPoint</Application>
  <PresentationFormat>On-screen Show (4:3)</PresentationFormat>
  <Paragraphs>286</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eLearning Collaboration  and Assessment</vt:lpstr>
      <vt:lpstr>Collaborative Learning</vt:lpstr>
      <vt:lpstr>What is Collaborative Learning? </vt:lpstr>
      <vt:lpstr>Why does CL help learners? </vt:lpstr>
      <vt:lpstr>Theorists</vt:lpstr>
      <vt:lpstr>Web-based Communication Synchronous Vs. Asynchronous</vt:lpstr>
      <vt:lpstr>Assessment Refreshment </vt:lpstr>
      <vt:lpstr>Major Types of Assessment</vt:lpstr>
      <vt:lpstr>Major Types of Assessment (Cont.)</vt:lpstr>
      <vt:lpstr>Major Types of Assessment (Cont.)</vt:lpstr>
      <vt:lpstr>Choosing What / How to Assess Online</vt:lpstr>
      <vt:lpstr>Rubrics</vt:lpstr>
      <vt:lpstr>Sample Rubric For Discussions</vt:lpstr>
      <vt:lpstr>Creating Rubrics</vt:lpstr>
      <vt:lpstr>Ten Key Qualities of Assessment Online  (Morgan &amp; O’Reilly, 2006)</vt:lpstr>
      <vt:lpstr>Ten Key Qualities of Assessment Online (Cont.)</vt:lpstr>
      <vt:lpstr>Ten Key Qualities of Assessment Online (Cont.)</vt:lpstr>
      <vt:lpstr>Ten Key Qualities of Assessment Online (Cont.)</vt:lpstr>
      <vt:lpstr>Ten Key Qualities of Assessment Online (Cont.)</vt:lpstr>
      <vt:lpstr>Developing Online Best Practices for Interaction (Meyer, 2006, p. 123)</vt:lpstr>
      <vt:lpstr>More Issues in Planning Online Assessment</vt:lpstr>
      <vt:lpstr>Types of Online Communication in Bb9</vt:lpstr>
      <vt:lpstr>Types of Online Communication in Bb9</vt:lpstr>
      <vt:lpstr>Design Recommendations</vt:lpstr>
      <vt:lpstr>Consider Netiquette</vt:lpstr>
      <vt:lpstr>Best Practices for Online Discussions (Meyer, 2006, p. 126) </vt:lpstr>
      <vt:lpstr>Best Practices Cont.</vt:lpstr>
      <vt:lpstr>Best Practices – even more!</vt:lpstr>
      <vt:lpstr>Evaluating Content in Online Discussions</vt:lpstr>
      <vt:lpstr>Locating Content in Online Discussions</vt:lpstr>
      <vt:lpstr>Discussion Board in Blackboard 9</vt:lpstr>
      <vt:lpstr>Discussion Board in Blackboard 9</vt:lpstr>
      <vt:lpstr>Blogs in Blackboard 9</vt:lpstr>
      <vt:lpstr>Individual Blogs</vt:lpstr>
      <vt:lpstr>Group Blogs</vt:lpstr>
      <vt:lpstr>Course Blogs</vt:lpstr>
      <vt:lpstr>Assessing Blogs</vt:lpstr>
      <vt:lpstr>Chat and Virtual Classroom Assessment in Bb9</vt:lpstr>
      <vt:lpstr>Journal Assessment in Bb9</vt:lpstr>
      <vt:lpstr>Journals and Privacy</vt:lpstr>
      <vt:lpstr>Wikis (Hawaiian word for fast)</vt:lpstr>
      <vt:lpstr>Types of Wikis</vt:lpstr>
      <vt:lpstr>Wiki Assessment in Bb9</vt:lpstr>
      <vt:lpstr>Wiki Assessment in Bb9 (Cont.)</vt:lpstr>
      <vt:lpstr>Survey Assessment in BB9</vt:lpstr>
      <vt:lpstr>Peer Assessment using Bb9</vt:lpstr>
      <vt:lpstr>Pulling it all together</vt:lpstr>
      <vt:lpstr>Contact Instructional Design for assistance! idesign@fau.edu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Online Collaboration</dc:title>
  <dc:creator>Page Jerzak</dc:creator>
  <cp:lastModifiedBy>Page Jerzak</cp:lastModifiedBy>
  <cp:revision>55</cp:revision>
  <dcterms:created xsi:type="dcterms:W3CDTF">2010-11-23T13:11:57Z</dcterms:created>
  <dcterms:modified xsi:type="dcterms:W3CDTF">2010-11-24T16:37:44Z</dcterms:modified>
</cp:coreProperties>
</file>