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82" r:id="rId2"/>
    <p:sldId id="286" r:id="rId3"/>
    <p:sldId id="325" r:id="rId4"/>
    <p:sldId id="301" r:id="rId5"/>
    <p:sldId id="308" r:id="rId6"/>
    <p:sldId id="315" r:id="rId7"/>
    <p:sldId id="316" r:id="rId8"/>
    <p:sldId id="324" r:id="rId9"/>
    <p:sldId id="317" r:id="rId10"/>
    <p:sldId id="327" r:id="rId11"/>
    <p:sldId id="318" r:id="rId12"/>
    <p:sldId id="326" r:id="rId13"/>
    <p:sldId id="319" r:id="rId14"/>
    <p:sldId id="321" r:id="rId15"/>
    <p:sldId id="322" r:id="rId16"/>
    <p:sldId id="323" r:id="rId17"/>
    <p:sldId id="299" r:id="rId18"/>
    <p:sldId id="320" r:id="rId19"/>
    <p:sldId id="300" r:id="rId20"/>
  </p:sldIdLst>
  <p:sldSz cx="9144000" cy="6858000" type="screen4x3"/>
  <p:notesSz cx="7315200" cy="9601200"/>
  <p:custDataLst>
    <p:tags r:id="rId2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990000"/>
    <a:srgbClr val="000099"/>
    <a:srgbClr val="000000"/>
    <a:srgbClr val="000066"/>
    <a:srgbClr val="CC0000"/>
    <a:srgbClr val="0000CC"/>
    <a:srgbClr val="000058"/>
    <a:srgbClr val="EAEAEA"/>
    <a:srgbClr val="4991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53" autoAdjust="0"/>
    <p:restoredTop sz="94638" autoAdjust="0"/>
  </p:normalViewPr>
  <p:slideViewPr>
    <p:cSldViewPr>
      <p:cViewPr>
        <p:scale>
          <a:sx n="61" d="100"/>
          <a:sy n="61" d="100"/>
        </p:scale>
        <p:origin x="-1614" y="-6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07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2C1118BD-399C-4860-8232-50BA0E550042}" type="datetimeFigureOut">
              <a:rPr lang="en-US" smtClean="0"/>
              <a:pPr/>
              <a:t>11/3/2010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02FB78CD-CC4D-4231-BF5F-1B9EF757800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1399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12E8C891-97EE-463C-8DE1-C579810BBC63}" type="datetimeFigureOut">
              <a:rPr lang="en-US" smtClean="0"/>
              <a:pPr/>
              <a:t>11/3/2010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EB6668D9-D3F8-45BF-B2B3-F6736F3DBA5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688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668D9-D3F8-45BF-B2B3-F6736F3DBA59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76400"/>
            <a:ext cx="7772400" cy="1470025"/>
          </a:xfrm>
        </p:spPr>
        <p:txBody>
          <a:bodyPr/>
          <a:lstStyle>
            <a:lvl1pPr>
              <a:defRPr>
                <a:solidFill>
                  <a:srgbClr val="002D6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432175"/>
            <a:ext cx="6400800" cy="685800"/>
          </a:xfrm>
        </p:spPr>
        <p:txBody>
          <a:bodyPr/>
          <a:lstStyle>
            <a:lvl1pPr marL="0" indent="0" algn="ctr">
              <a:buNone/>
              <a:defRPr>
                <a:solidFill>
                  <a:srgbClr val="8C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3434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3339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3339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>
            <a:lvl1pPr>
              <a:defRPr>
                <a:solidFill>
                  <a:srgbClr val="002D6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419601"/>
          </a:xfrm>
        </p:spPr>
        <p:txBody>
          <a:bodyPr/>
          <a:lstStyle>
            <a:lvl1pPr>
              <a:defRPr>
                <a:solidFill>
                  <a:srgbClr val="8C0000"/>
                </a:solidFill>
              </a:defRPr>
            </a:lvl1pPr>
            <a:lvl2pPr>
              <a:defRPr>
                <a:solidFill>
                  <a:srgbClr val="8C0000"/>
                </a:solidFill>
              </a:defRPr>
            </a:lvl2pPr>
            <a:lvl3pPr>
              <a:defRPr>
                <a:solidFill>
                  <a:srgbClr val="8C0000"/>
                </a:solidFill>
              </a:defRPr>
            </a:lvl3pPr>
            <a:lvl4pPr>
              <a:defRPr>
                <a:solidFill>
                  <a:srgbClr val="8C0000"/>
                </a:solidFill>
              </a:defRPr>
            </a:lvl4pPr>
            <a:lvl5pPr>
              <a:defRPr>
                <a:solidFill>
                  <a:srgbClr val="8C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2319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8C00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26719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26719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85999"/>
            <a:ext cx="4040188" cy="35052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85999"/>
            <a:ext cx="4041775" cy="35052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3008313" cy="1085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457199"/>
            <a:ext cx="5111750" cy="57150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524000"/>
            <a:ext cx="3008313" cy="42672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7244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90599"/>
            <a:ext cx="5486400" cy="37369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34000"/>
            <a:ext cx="5486400" cy="685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3434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6565463"/>
            <a:ext cx="9144000" cy="0"/>
          </a:xfrm>
          <a:prstGeom prst="line">
            <a:avLst/>
          </a:prstGeom>
          <a:ln w="25400">
            <a:solidFill>
              <a:srgbClr val="99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143000" y="6519446"/>
            <a:ext cx="518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990000"/>
                </a:solidFill>
                <a:latin typeface="Optima-Thin" pitchFamily="2" charset="0"/>
              </a:rPr>
              <a:t>Instructional Design</a:t>
            </a:r>
            <a:endParaRPr lang="en-US" sz="1600" dirty="0">
              <a:solidFill>
                <a:srgbClr val="990000"/>
              </a:solidFill>
              <a:latin typeface="Optima-Thi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43000" y="6062543"/>
            <a:ext cx="3048000" cy="52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cap="small" dirty="0" smtClean="0">
                <a:solidFill>
                  <a:srgbClr val="082F68"/>
                </a:solidFill>
                <a:latin typeface="Palatino Linotype" pitchFamily="18" charset="0"/>
              </a:rPr>
              <a:t>Florida Atlantic University</a:t>
            </a:r>
            <a:endParaRPr lang="en-US" cap="small" dirty="0">
              <a:solidFill>
                <a:srgbClr val="082F68"/>
              </a:solidFill>
              <a:latin typeface="Palatino Linotype" pitchFamily="18" charset="0"/>
            </a:endParaRPr>
          </a:p>
        </p:txBody>
      </p:sp>
      <p:pic>
        <p:nvPicPr>
          <p:cNvPr id="18" name="Picture 17" descr="FAU.gif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91440" y="6096000"/>
            <a:ext cx="1066800" cy="42375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rgbClr val="002D6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8C0000"/>
          </a:solidFill>
          <a:latin typeface="Lucida Sans Unicode" pitchFamily="34" charset="0"/>
          <a:ea typeface="+mn-ea"/>
          <a:cs typeface="Lucida Sans Unicod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8C0000"/>
          </a:solidFill>
          <a:latin typeface="Lucida Sans Unicode" pitchFamily="34" charset="0"/>
          <a:ea typeface="+mn-ea"/>
          <a:cs typeface="Lucida Sans Unicod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8C0000"/>
          </a:solidFill>
          <a:latin typeface="Lucida Sans Unicode" pitchFamily="34" charset="0"/>
          <a:ea typeface="+mn-ea"/>
          <a:cs typeface="Lucida Sans Unicod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8C0000"/>
          </a:solidFill>
          <a:latin typeface="Lucida Sans Unicode" pitchFamily="34" charset="0"/>
          <a:ea typeface="+mn-ea"/>
          <a:cs typeface="Lucida Sans Unicod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8C0000"/>
          </a:solidFill>
          <a:latin typeface="Lucida Sans Unicode" pitchFamily="34" charset="0"/>
          <a:ea typeface="+mn-ea"/>
          <a:cs typeface="Lucida Sans Unicod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png"/><Relationship Id="rId3" Type="http://schemas.openxmlformats.org/officeDocument/2006/relationships/video" Target="file:///C:\Users\jfowlkes\Desktop\Academic_Integrity\FAU_Front_Tag_4_3.wmv" TargetMode="External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audio" Target="file:///C:\Users\jfowlkes\Desktop\Academic_Integrity\KillingTimeFade.mp3" TargetMode="Externa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11" Type="http://schemas.openxmlformats.org/officeDocument/2006/relationships/image" Target="../media/image8.jpeg"/><Relationship Id="rId5" Type="http://schemas.openxmlformats.org/officeDocument/2006/relationships/notesSlide" Target="../notesSlides/notesSlide1.xml"/><Relationship Id="rId10" Type="http://schemas.openxmlformats.org/officeDocument/2006/relationships/image" Target="../media/image7.jpeg"/><Relationship Id="rId4" Type="http://schemas.openxmlformats.org/officeDocument/2006/relationships/slideLayout" Target="../slideLayouts/slideLayout1.xml"/><Relationship Id="rId9" Type="http://schemas.openxmlformats.org/officeDocument/2006/relationships/image" Target="../media/image6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jfowlkes\Desktop\Academic_Integrity\FAU_Back_Tag_4_3.wmv" TargetMode="Externa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90800" y="2743200"/>
            <a:ext cx="6553200" cy="1470025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50800" h="38100" prst="riblet"/>
            </a:sp3d>
          </a:bodyPr>
          <a:lstStyle/>
          <a:p>
            <a:pPr algn="l"/>
            <a:r>
              <a:rPr lang="en-US" dirty="0" smtClean="0"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a:rPr>
              <a:t>Academic Integrity</a:t>
            </a:r>
            <a:endParaRPr lang="en-US" dirty="0"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3886200"/>
            <a:ext cx="5867400" cy="685800"/>
          </a:xfrm>
        </p:spPr>
        <p:txBody>
          <a:bodyPr>
            <a:normAutofit fontScale="92500"/>
            <a:scene3d>
              <a:camera prst="orthographicFront"/>
              <a:lightRig rig="threePt" dir="t"/>
            </a:scene3d>
            <a:sp3d extrusionH="57150">
              <a:bevelT h="25400" prst="softRound"/>
            </a:sp3d>
          </a:bodyPr>
          <a:lstStyle/>
          <a:p>
            <a:pPr algn="r"/>
            <a:r>
              <a:rPr lang="en-US" dirty="0" smtClean="0"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a:rPr>
              <a:t>Online Assessment/Plagiarism</a:t>
            </a:r>
            <a:endParaRPr lang="en-US" dirty="0"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KillingTimeFade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6" cstate="print"/>
          <a:stretch>
            <a:fillRect/>
          </a:stretch>
        </p:blipFill>
        <p:spPr>
          <a:xfrm>
            <a:off x="8839200" y="6553200"/>
            <a:ext cx="304800" cy="304800"/>
          </a:xfrm>
          <a:prstGeom prst="rect">
            <a:avLst/>
          </a:prstGeom>
        </p:spPr>
      </p:pic>
      <p:grpSp>
        <p:nvGrpSpPr>
          <p:cNvPr id="15" name="Group 14"/>
          <p:cNvGrpSpPr/>
          <p:nvPr/>
        </p:nvGrpSpPr>
        <p:grpSpPr>
          <a:xfrm>
            <a:off x="3346704" y="0"/>
            <a:ext cx="2514600" cy="2209800"/>
            <a:chOff x="3352800" y="0"/>
            <a:chExt cx="2514600" cy="2209800"/>
          </a:xfrm>
        </p:grpSpPr>
        <p:sp>
          <p:nvSpPr>
            <p:cNvPr id="16" name="Rectangle 15"/>
            <p:cNvSpPr/>
            <p:nvPr/>
          </p:nvSpPr>
          <p:spPr>
            <a:xfrm>
              <a:off x="3352800" y="0"/>
              <a:ext cx="2514600" cy="22098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326" name="Picture 14" descr="http://www.broadband-tv-phone.com/blog/wp-content/uploads/student-at-computer.jp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 flipH="1">
              <a:off x="3733800" y="152400"/>
              <a:ext cx="1676400" cy="1905000"/>
            </a:xfrm>
            <a:prstGeom prst="rect">
              <a:avLst/>
            </a:prstGeom>
            <a:noFill/>
          </p:spPr>
        </p:pic>
      </p:grpSp>
      <p:pic>
        <p:nvPicPr>
          <p:cNvPr id="13328" name="Picture 16" descr="http://www.gw.edu/_elements/userfiles/image/woman_home_laptop.jpg"/>
          <p:cNvPicPr>
            <a:picLocks noChangeAspect="1" noChangeArrowheads="1"/>
          </p:cNvPicPr>
          <p:nvPr/>
        </p:nvPicPr>
        <p:blipFill>
          <a:blip r:embed="rId8" cstate="print"/>
          <a:srcRect l="3556" t="5161" r="4000" b="7097"/>
          <a:stretch>
            <a:fillRect/>
          </a:stretch>
        </p:blipFill>
        <p:spPr bwMode="auto">
          <a:xfrm>
            <a:off x="-9144" y="0"/>
            <a:ext cx="3352800" cy="2209800"/>
          </a:xfrm>
          <a:prstGeom prst="rect">
            <a:avLst/>
          </a:prstGeom>
          <a:noFill/>
        </p:spPr>
      </p:pic>
      <p:pic>
        <p:nvPicPr>
          <p:cNvPr id="13330" name="Picture 18" descr="http://www.eschoolnews.com/wp-content/uploads/2010/04/itslearningheader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593592" y="5008944"/>
            <a:ext cx="2743200" cy="1849056"/>
          </a:xfrm>
          <a:prstGeom prst="rect">
            <a:avLst/>
          </a:prstGeom>
          <a:noFill/>
        </p:spPr>
      </p:pic>
      <p:pic>
        <p:nvPicPr>
          <p:cNvPr id="13332" name="Picture 20" descr="http://iia-online.com/site/files/Image/Laptop%20guy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336792" y="4578986"/>
            <a:ext cx="2819400" cy="2279015"/>
          </a:xfrm>
          <a:prstGeom prst="rect">
            <a:avLst/>
          </a:prstGeom>
          <a:noFill/>
        </p:spPr>
      </p:pic>
      <p:pic>
        <p:nvPicPr>
          <p:cNvPr id="13334" name="Picture 22" descr="http://www.broward.edu/elearning/eLearning/register/tuition/20873_student_online.jpg"/>
          <p:cNvPicPr>
            <a:picLocks noChangeAspect="1" noChangeArrowheads="1"/>
          </p:cNvPicPr>
          <p:nvPr/>
        </p:nvPicPr>
        <p:blipFill>
          <a:blip r:embed="rId11" cstate="print"/>
          <a:srcRect l="4612"/>
          <a:stretch>
            <a:fillRect/>
          </a:stretch>
        </p:blipFill>
        <p:spPr bwMode="auto">
          <a:xfrm>
            <a:off x="5867400" y="0"/>
            <a:ext cx="1892520" cy="2971800"/>
          </a:xfrm>
          <a:prstGeom prst="rect">
            <a:avLst/>
          </a:prstGeom>
          <a:noFill/>
        </p:spPr>
      </p:pic>
      <p:pic>
        <p:nvPicPr>
          <p:cNvPr id="13336" name="Picture 24" descr="http://gse.buffalo.edu/gsefiles/images/programs/AsianStudent_Male_Using_Laptop_small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 flipH="1">
            <a:off x="0" y="2209800"/>
            <a:ext cx="2380342" cy="3276600"/>
          </a:xfrm>
          <a:prstGeom prst="rect">
            <a:avLst/>
          </a:prstGeom>
          <a:noFill/>
        </p:spPr>
      </p:pic>
      <p:pic>
        <p:nvPicPr>
          <p:cNvPr id="13" name="FAU_Front_Tag_4_3.wmv">
            <a:hlinkClick r:id="" action="ppaction://media"/>
          </p:cNvPr>
          <p:cNvPicPr>
            <a:picLocks noRot="1" noChangeAspect="1"/>
          </p:cNvPicPr>
          <p:nvPr>
            <a:videoFile r:link="rId3"/>
          </p:nvPr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 advTm="23322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9937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0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9937"/>
                            </p:stCondLst>
                            <p:childTnLst>
                              <p:par>
                                <p:cTn id="13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60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60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40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mediacall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cmd type="call" cmd="playFrom(0.0)">
                                      <p:cBhvr>
                                        <p:cTn id="21" dur="26591" fill="hold"/>
                                        <p:tgtEl>
                                          <p:spTgt spid="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22" presetID="2" presetClass="entr" presetSubtype="9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60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60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4000"/>
                                        <p:tgtEl>
                                          <p:spTgt spid="13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6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6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4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" presetClass="entr" presetSubtype="1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60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60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40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" presetClass="entr" presetSubtype="12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6000" fill="hold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6000" fill="hold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4000"/>
                                        <p:tgtEl>
                                          <p:spTgt spid="13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" presetClass="entr" presetSubtype="3" fill="hold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60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60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40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" presetClass="entr" presetSubtype="2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6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6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1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4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" presetClass="entr" presetSubtype="8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6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6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1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4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76000" showWhenStopped="0">
                <p:cTn id="7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video>
            <p:audio>
              <p:cMediaNode vol="76000" showWhenStopped="0">
                <p:cTn id="7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"/>
                </p:tgtEl>
              </p:cMediaNode>
            </p:audio>
          </p:childTnLst>
        </p:cTn>
      </p:par>
    </p:tnLst>
    <p:bldLst>
      <p:bldP spid="2" grpId="0"/>
      <p:bldP spid="2" grpId="1"/>
      <p:bldP spid="3" grpId="0" build="p"/>
      <p:bldP spid="3" grpId="1" build="p"/>
      <p:bldP spid="14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Active thinking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case studies</a:t>
            </a:r>
          </a:p>
          <a:p>
            <a:r>
              <a:rPr lang="en-US" dirty="0" smtClean="0"/>
              <a:t>Problem solving</a:t>
            </a:r>
          </a:p>
          <a:p>
            <a:r>
              <a:rPr lang="en-US" dirty="0" smtClean="0"/>
              <a:t>Groups/teams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260542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609600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bg2"/>
                </a:solidFill>
              </a:rPr>
              <a:t>Assessment</a:t>
            </a:r>
            <a:endParaRPr lang="en-US" sz="3600" dirty="0">
              <a:solidFill>
                <a:schemeClr val="bg2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3702529"/>
              </p:ext>
            </p:extLst>
          </p:nvPr>
        </p:nvGraphicFramePr>
        <p:xfrm>
          <a:off x="304800" y="838200"/>
          <a:ext cx="8610600" cy="50369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88903"/>
                <a:gridCol w="1563897"/>
                <a:gridCol w="1905000"/>
                <a:gridCol w="2514600"/>
                <a:gridCol w="838200"/>
              </a:tblGrid>
              <a:tr h="44182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</a:pPr>
                      <a:r>
                        <a:rPr lang="en-US" sz="1000" dirty="0">
                          <a:effectLst/>
                        </a:rPr>
                        <a:t>Discussion Rubric</a:t>
                      </a:r>
                      <a:endParaRPr lang="en-US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</a:pPr>
                      <a:r>
                        <a:rPr lang="en-US" sz="1000">
                          <a:effectLst/>
                        </a:rPr>
                        <a:t>Full 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</a:pPr>
                      <a:r>
                        <a:rPr lang="en-US" sz="1000" dirty="0">
                          <a:effectLst/>
                        </a:rPr>
                        <a:t>Partial </a:t>
                      </a:r>
                      <a:endParaRPr lang="en-US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</a:pPr>
                      <a:r>
                        <a:rPr lang="en-US" sz="1000">
                          <a:effectLst/>
                        </a:rPr>
                        <a:t>Zero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</a:pPr>
                      <a:r>
                        <a:rPr lang="en-US" sz="1000">
                          <a:effectLst/>
                        </a:rPr>
                        <a:t>Total possible points 30</a:t>
                      </a:r>
                      <a:endParaRPr lang="en-US" sz="10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noFill/>
                  </a:tcPr>
                </a:tc>
              </a:tr>
              <a:tr h="17359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</a:pPr>
                      <a:r>
                        <a:rPr lang="en-US" sz="1000" dirty="0">
                          <a:effectLst/>
                        </a:rPr>
                        <a:t>Comprehension &amp; Critical Thinking</a:t>
                      </a:r>
                      <a:endParaRPr lang="en-US" sz="10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Demonstrates a full understanding of the topic and related research. Is full of insight and analysis and clear connections to real-life situations are made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Demonstrates an understanding of parts of the topic and related research. Shows some insight and analysis and some  connections to real-life situations are made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Does not seem to understand the topic and related research. No analysis or insight is displayed and no connections to real-life situations are made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15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noFill/>
                  </a:tcPr>
                </a:tc>
              </a:tr>
              <a:tr h="97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Style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Posts discussion comments using proper spelling and grammar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Post discussion comments that contain several spelling and grammatical errors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Posts discussion comments that demonstrate numerous spelling and grammatical errors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5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noFill/>
                  </a:tcPr>
                </a:tc>
              </a:tr>
              <a:tr h="114274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Netiquette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Posts comments that abide by the rules of Netiquette in that they are respectful, socially appropriate, and professional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Posts comments that violate some of the rules of Netiquette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Posts comments that violate the rules of Netiquette in that they are disrespectful, inappropriate, and unprofessional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effectLst/>
                        </a:rPr>
                        <a:t>5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noFill/>
                  </a:tcPr>
                </a:tc>
              </a:tr>
              <a:tr h="65299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Responds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Meaningful response to at least one other class member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No response to another class member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</a:rPr>
                        <a:t>5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072684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Encouraging Participation</a:t>
            </a:r>
            <a:br>
              <a:rPr lang="en-US" dirty="0" smtClean="0"/>
            </a:br>
            <a:r>
              <a:rPr lang="en-US" sz="3600" dirty="0" smtClean="0"/>
              <a:t>Cawthon, &amp; Harris (2008)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 students with expectations for participation</a:t>
            </a:r>
          </a:p>
          <a:p>
            <a:r>
              <a:rPr lang="en-US" dirty="0" smtClean="0"/>
              <a:t>Time commitments required for participation</a:t>
            </a:r>
          </a:p>
          <a:p>
            <a:r>
              <a:rPr lang="en-US" dirty="0" smtClean="0"/>
              <a:t>Communication with peers mandatory</a:t>
            </a:r>
          </a:p>
          <a:p>
            <a:r>
              <a:rPr lang="en-US" dirty="0" smtClean="0"/>
              <a:t>Frequent grading of discussions even if pass/fail.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412833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en-US" dirty="0"/>
              <a:t>Creating Community and Collaboration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Reduce the feeling of isolation that came come with distance education. </a:t>
            </a:r>
            <a:br>
              <a:rPr lang="en-US" dirty="0"/>
            </a:br>
            <a:r>
              <a:rPr lang="en-US" dirty="0"/>
              <a:t>If web-based courses provide learners with effective interaction, then they possess all the benefits that a course could possibly have – flexibility convenience, and quality (Chang, 2009)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3039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7944465"/>
              </p:ext>
            </p:extLst>
          </p:nvPr>
        </p:nvGraphicFramePr>
        <p:xfrm>
          <a:off x="762000" y="381000"/>
          <a:ext cx="7620000" cy="5029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81400"/>
                <a:gridCol w="4038600"/>
              </a:tblGrid>
              <a:tr h="32863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2"/>
                          </a:solidFill>
                          <a:effectLst/>
                        </a:rPr>
                        <a:t>Infrastructure Strategies</a:t>
                      </a:r>
                      <a:endParaRPr lang="en-US" sz="14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2"/>
                          </a:solidFill>
                          <a:effectLst/>
                        </a:rPr>
                        <a:t>Interaction Strategies</a:t>
                      </a:r>
                      <a:endParaRPr lang="en-US" sz="14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6683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Access to multiple communication technologies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Read for content not detail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6683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Posting of announcements and “what’s new” updates.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Encourage and support fellow learners in their efforts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134776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Personal Web pages for each learner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Use messages to indicated to learners what they Could be doing, Should be doing, and what they Must be doing in terms of the course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100805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Learners have sufficient opportunities to interact with each other as well as with the instructor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Use of teams for completing work in the course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100805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 daily visit to the web sited to check for new messages on the discussion boards.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762000" y="5500300"/>
            <a:ext cx="72390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Strategies and techniques for community building in on-line environments (Hill, Han, &amp; Raven, 2001).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1334027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2764289"/>
              </p:ext>
            </p:extLst>
          </p:nvPr>
        </p:nvGraphicFramePr>
        <p:xfrm>
          <a:off x="685800" y="381000"/>
          <a:ext cx="7772399" cy="50002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77263"/>
                <a:gridCol w="4095136"/>
              </a:tblGrid>
              <a:tr h="44214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2"/>
                          </a:solidFill>
                          <a:effectLst/>
                        </a:rPr>
                        <a:t>Instructor Strategies</a:t>
                      </a:r>
                      <a:endParaRPr lang="en-US" sz="16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2"/>
                          </a:solidFill>
                          <a:effectLst/>
                        </a:rPr>
                        <a:t>Learner Strategies</a:t>
                      </a:r>
                      <a:endParaRPr lang="en-US" sz="1600" dirty="0">
                        <a:solidFill>
                          <a:schemeClr val="bg2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89919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Provide multiple opportunities for interaction.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Visit the course web site daily (or every other day at a minimum).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89919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Send out management related messages on a regular basis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Provide encouragement and support.</a:t>
                      </a:r>
                      <a:endParaRPr lang="en-US" sz="1600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13562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Establish teams so that learners work together to complete tasks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Scan material posted on the web site do not read for detail if feeling  information overload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  <a:tr h="13562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Keep the web site up to date and add in new information on a regular basis to keep thing “fresh”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762000" y="5302478"/>
            <a:ext cx="752701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Instructor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and Learner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Strategies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for community building in online environments </a:t>
            </a:r>
            <a:b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(Hill, Han, &amp; Raven, 2001).</a:t>
            </a: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8680971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43747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log.case.edu/cereal/2009/12/29/achievement.jpg"/>
          <p:cNvPicPr>
            <a:picLocks noChangeAspect="1" noChangeArrowheads="1"/>
          </p:cNvPicPr>
          <p:nvPr/>
        </p:nvPicPr>
        <p:blipFill>
          <a:blip r:embed="rId2" cstate="print">
            <a:grayscl/>
            <a:lum bright="33000" contrast="-80000"/>
          </a:blip>
          <a:srcRect l="28421" t="11985" r="10000" b="2509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6200000">
            <a:off x="-990600" y="4419600"/>
            <a:ext cx="3505200" cy="1524000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h="25400" prst="softRound"/>
            </a:sp3d>
          </a:bodyPr>
          <a:lstStyle/>
          <a:p>
            <a:r>
              <a:rPr lang="en-US" sz="54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Review</a:t>
            </a:r>
            <a:endParaRPr lang="en-US" sz="54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" name="Content Placeholder 4"/>
          <p:cNvSpPr>
            <a:spLocks noGrp="1"/>
          </p:cNvSpPr>
          <p:nvPr>
            <p:ph idx="1"/>
          </p:nvPr>
        </p:nvSpPr>
        <p:spPr>
          <a:xfrm>
            <a:off x="609600" y="533400"/>
            <a:ext cx="7467600" cy="6096000"/>
          </a:xfrm>
        </p:spPr>
        <p:txBody>
          <a:bodyPr>
            <a:noAutofit/>
          </a:bodyPr>
          <a:lstStyle/>
          <a:p>
            <a:pPr marL="236538" indent="-236538" algn="r">
              <a:lnSpc>
                <a:spcPct val="110000"/>
              </a:lnSpc>
              <a:spcBef>
                <a:spcPts val="1200"/>
              </a:spcBef>
              <a:buNone/>
            </a:pPr>
            <a:endParaRPr lang="en-US" sz="2800" dirty="0" smtClean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04800" y="4876800"/>
            <a:ext cx="2743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threePt" dir="t"/>
            </a:scene3d>
            <a:sp3d extrusionH="57150">
              <a:bevelT h="25400" prst="softRound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D6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Our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002D6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3" name="Picture 2" descr="C:\Users\jfowlkes\AppData\Local\Microsoft\Windows\Temporary Internet Files\Content.IE5\CV9TH4DG\MC900434663[1].wmf"/>
          <p:cNvPicPr>
            <a:picLocks noChangeAspect="1" noChangeArrowheads="1"/>
          </p:cNvPicPr>
          <p:nvPr/>
        </p:nvPicPr>
        <p:blipFill>
          <a:blip r:embed="rId3" cstate="print">
            <a:lum contrast="-54000"/>
          </a:blip>
          <a:srcRect/>
          <a:stretch>
            <a:fillRect/>
          </a:stretch>
        </p:blipFill>
        <p:spPr bwMode="auto">
          <a:xfrm>
            <a:off x="8153400" y="990600"/>
            <a:ext cx="533400" cy="457200"/>
          </a:xfrm>
          <a:prstGeom prst="rect">
            <a:avLst/>
          </a:prstGeom>
          <a:noFill/>
        </p:spPr>
      </p:pic>
      <p:pic>
        <p:nvPicPr>
          <p:cNvPr id="7" name="Picture 6" descr="C:\Users\jfowlkes\AppData\Local\Microsoft\Windows\Temporary Internet Files\Content.IE5\CV9TH4DG\MC900434663[1].wmf"/>
          <p:cNvPicPr>
            <a:picLocks noChangeAspect="1" noChangeArrowheads="1"/>
          </p:cNvPicPr>
          <p:nvPr/>
        </p:nvPicPr>
        <p:blipFill>
          <a:blip r:embed="rId3" cstate="print">
            <a:lum contrast="-54000"/>
          </a:blip>
          <a:srcRect/>
          <a:stretch>
            <a:fillRect/>
          </a:stretch>
        </p:blipFill>
        <p:spPr bwMode="auto">
          <a:xfrm>
            <a:off x="8153400" y="1600200"/>
            <a:ext cx="533400" cy="457200"/>
          </a:xfrm>
          <a:prstGeom prst="rect">
            <a:avLst/>
          </a:prstGeom>
          <a:noFill/>
        </p:spPr>
      </p:pic>
      <p:pic>
        <p:nvPicPr>
          <p:cNvPr id="8" name="Picture 7" descr="C:\Users\jfowlkes\AppData\Local\Microsoft\Windows\Temporary Internet Files\Content.IE5\CV9TH4DG\MC900434663[1].wmf"/>
          <p:cNvPicPr>
            <a:picLocks noChangeAspect="1" noChangeArrowheads="1"/>
          </p:cNvPicPr>
          <p:nvPr/>
        </p:nvPicPr>
        <p:blipFill>
          <a:blip r:embed="rId3" cstate="print">
            <a:lum contrast="-54000"/>
          </a:blip>
          <a:srcRect/>
          <a:stretch>
            <a:fillRect/>
          </a:stretch>
        </p:blipFill>
        <p:spPr bwMode="auto">
          <a:xfrm>
            <a:off x="8153400" y="2209800"/>
            <a:ext cx="533400" cy="457200"/>
          </a:xfrm>
          <a:prstGeom prst="rect">
            <a:avLst/>
          </a:prstGeom>
          <a:noFill/>
        </p:spPr>
      </p:pic>
      <p:pic>
        <p:nvPicPr>
          <p:cNvPr id="9" name="Picture 8" descr="C:\Users\jfowlkes\AppData\Local\Microsoft\Windows\Temporary Internet Files\Content.IE5\CV9TH4DG\MC900434663[1].wmf"/>
          <p:cNvPicPr>
            <a:picLocks noChangeAspect="1" noChangeArrowheads="1"/>
          </p:cNvPicPr>
          <p:nvPr/>
        </p:nvPicPr>
        <p:blipFill>
          <a:blip r:embed="rId3" cstate="print">
            <a:lum contrast="-54000"/>
          </a:blip>
          <a:srcRect/>
          <a:stretch>
            <a:fillRect/>
          </a:stretch>
        </p:blipFill>
        <p:spPr bwMode="auto">
          <a:xfrm>
            <a:off x="8153400" y="2819400"/>
            <a:ext cx="533400" cy="457200"/>
          </a:xfrm>
          <a:prstGeom prst="rect">
            <a:avLst/>
          </a:prstGeom>
          <a:noFill/>
        </p:spPr>
      </p:pic>
      <p:pic>
        <p:nvPicPr>
          <p:cNvPr id="10" name="Picture 9" descr="C:\Users\jfowlkes\AppData\Local\Microsoft\Windows\Temporary Internet Files\Content.IE5\CV9TH4DG\MC900434663[1].wmf"/>
          <p:cNvPicPr>
            <a:picLocks noChangeAspect="1" noChangeArrowheads="1"/>
          </p:cNvPicPr>
          <p:nvPr/>
        </p:nvPicPr>
        <p:blipFill>
          <a:blip r:embed="rId3" cstate="print">
            <a:lum contrast="-54000"/>
          </a:blip>
          <a:srcRect/>
          <a:stretch>
            <a:fillRect/>
          </a:stretch>
        </p:blipFill>
        <p:spPr bwMode="auto">
          <a:xfrm>
            <a:off x="8153400" y="3886200"/>
            <a:ext cx="533400" cy="457200"/>
          </a:xfrm>
          <a:prstGeom prst="rect">
            <a:avLst/>
          </a:prstGeom>
          <a:noFill/>
        </p:spPr>
      </p:pic>
      <p:pic>
        <p:nvPicPr>
          <p:cNvPr id="11" name="Picture 10" descr="C:\Users\jfowlkes\AppData\Local\Microsoft\Windows\Temporary Internet Files\Content.IE5\CV9TH4DG\MC900434663[1].wmf"/>
          <p:cNvPicPr>
            <a:picLocks noChangeAspect="1" noChangeArrowheads="1"/>
          </p:cNvPicPr>
          <p:nvPr/>
        </p:nvPicPr>
        <p:blipFill>
          <a:blip r:embed="rId3" cstate="print">
            <a:lum contrast="-54000"/>
          </a:blip>
          <a:srcRect/>
          <a:stretch>
            <a:fillRect/>
          </a:stretch>
        </p:blipFill>
        <p:spPr bwMode="auto">
          <a:xfrm>
            <a:off x="8153400" y="5029200"/>
            <a:ext cx="533400" cy="4572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109120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RodinThinker.gif"/>
          <p:cNvPicPr>
            <a:picLocks noChangeAspect="1"/>
          </p:cNvPicPr>
          <p:nvPr/>
        </p:nvPicPr>
        <p:blipFill>
          <a:blip r:embed="rId3" cstate="print"/>
          <a:srcRect l="3125" b="1140"/>
          <a:stretch>
            <a:fillRect/>
          </a:stretch>
        </p:blipFill>
        <p:spPr>
          <a:xfrm flipH="1">
            <a:off x="4495800" y="324465"/>
            <a:ext cx="4724400" cy="6609735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4495800" cy="1143000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h="25400" prst="softRound"/>
            </a:sp3d>
          </a:bodyPr>
          <a:lstStyle/>
          <a:p>
            <a:r>
              <a:rPr lang="en-US" sz="6000" dirty="0" smtClean="0">
                <a:solidFill>
                  <a:srgbClr val="000066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Questions</a:t>
            </a:r>
            <a:endParaRPr lang="en-US" sz="6000" dirty="0">
              <a:solidFill>
                <a:srgbClr val="000066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FAU_Back_Tag_4_3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780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8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 showWhenStopped="0"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  <p:bldLst>
      <p:bldP spid="2" grpId="0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381000"/>
            <a:ext cx="8001000" cy="5638800"/>
          </a:xfrm>
        </p:spPr>
        <p:txBody>
          <a:bodyPr>
            <a:noAutofit/>
          </a:bodyPr>
          <a:lstStyle/>
          <a:p>
            <a:pPr marL="0" indent="0" algn="ctr">
              <a:lnSpc>
                <a:spcPct val="110000"/>
              </a:lnSpc>
              <a:spcBef>
                <a:spcPts val="1200"/>
              </a:spcBef>
              <a:buNone/>
            </a:pPr>
            <a:r>
              <a:rPr lang="en-US" sz="4400" dirty="0" smtClean="0">
                <a:solidFill>
                  <a:schemeClr val="tx1"/>
                </a:solidFill>
              </a:rPr>
              <a:t>Communication</a:t>
            </a:r>
            <a:r>
              <a:rPr lang="en-US" sz="4400" dirty="0" smtClean="0"/>
              <a:t> </a:t>
            </a:r>
            <a:endParaRPr lang="en-US" sz="3600" dirty="0"/>
          </a:p>
          <a:p>
            <a:pPr>
              <a:lnSpc>
                <a:spcPct val="110000"/>
              </a:lnSpc>
              <a:spcBef>
                <a:spcPts val="1200"/>
              </a:spcBef>
              <a:buFont typeface="Courier New" pitchFamily="49" charset="0"/>
              <a:buChar char="o"/>
            </a:pPr>
            <a:r>
              <a:rPr lang="en-US" dirty="0" smtClean="0"/>
              <a:t>Synchronous </a:t>
            </a:r>
            <a:r>
              <a:rPr lang="en-US" sz="2400" dirty="0" smtClean="0"/>
              <a:t>(can be recorded)</a:t>
            </a:r>
          </a:p>
          <a:p>
            <a:pPr>
              <a:lnSpc>
                <a:spcPct val="110000"/>
              </a:lnSpc>
              <a:spcBef>
                <a:spcPts val="1200"/>
              </a:spcBef>
              <a:buFont typeface="Courier New" pitchFamily="49" charset="0"/>
              <a:buChar char="o"/>
            </a:pPr>
            <a:r>
              <a:rPr lang="en-US" sz="2800" dirty="0" smtClean="0"/>
              <a:t>Asynchronous</a:t>
            </a:r>
          </a:p>
          <a:p>
            <a:pPr lvl="1">
              <a:lnSpc>
                <a:spcPct val="110000"/>
              </a:lnSpc>
              <a:spcBef>
                <a:spcPts val="1200"/>
              </a:spcBef>
              <a:buFont typeface="Courier New" pitchFamily="49" charset="0"/>
              <a:buChar char="o"/>
            </a:pPr>
            <a:r>
              <a:rPr lang="en-US" sz="2400" dirty="0" smtClean="0"/>
              <a:t>Email</a:t>
            </a:r>
          </a:p>
          <a:p>
            <a:pPr lvl="1">
              <a:lnSpc>
                <a:spcPct val="110000"/>
              </a:lnSpc>
              <a:spcBef>
                <a:spcPts val="1200"/>
              </a:spcBef>
              <a:buFont typeface="Courier New" pitchFamily="49" charset="0"/>
              <a:buChar char="o"/>
            </a:pPr>
            <a:r>
              <a:rPr lang="en-US" sz="2400" dirty="0" smtClean="0"/>
              <a:t>Discussion </a:t>
            </a:r>
            <a:r>
              <a:rPr lang="en-US" sz="2400" dirty="0" smtClean="0"/>
              <a:t>Boards</a:t>
            </a:r>
          </a:p>
          <a:p>
            <a:pPr lvl="1">
              <a:lnSpc>
                <a:spcPct val="110000"/>
              </a:lnSpc>
              <a:spcBef>
                <a:spcPts val="1200"/>
              </a:spcBef>
              <a:buFont typeface="Courier New" pitchFamily="49" charset="0"/>
              <a:buChar char="o"/>
            </a:pPr>
            <a:r>
              <a:rPr lang="en-US" sz="2400" dirty="0" smtClean="0"/>
              <a:t>Blogs</a:t>
            </a:r>
          </a:p>
          <a:p>
            <a:pPr lvl="1">
              <a:lnSpc>
                <a:spcPct val="110000"/>
              </a:lnSpc>
              <a:spcBef>
                <a:spcPts val="1200"/>
              </a:spcBef>
              <a:buFont typeface="Courier New" pitchFamily="49" charset="0"/>
              <a:buChar char="o"/>
            </a:pPr>
            <a:r>
              <a:rPr lang="en-US" sz="2400" dirty="0" smtClean="0"/>
              <a:t>Wikis</a:t>
            </a:r>
          </a:p>
          <a:p>
            <a:pPr marL="0" indent="0">
              <a:lnSpc>
                <a:spcPct val="110000"/>
              </a:lnSpc>
              <a:spcBef>
                <a:spcPts val="1200"/>
              </a:spcBef>
              <a:buNone/>
            </a:pPr>
            <a:endParaRPr lang="en-US" sz="30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Advantages of Asynchronous discussions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Courier New" pitchFamily="49" charset="0"/>
              <a:buChar char="o"/>
            </a:pPr>
            <a:endParaRPr lang="en-US" dirty="0"/>
          </a:p>
          <a:p>
            <a:pPr>
              <a:buFont typeface="Courier New" pitchFamily="49" charset="0"/>
              <a:buChar char="o"/>
            </a:pPr>
            <a:r>
              <a:rPr lang="en-US" sz="2800" dirty="0"/>
              <a:t>Allow students time for deeper thought and refection –Driscoll (1998) suggests that asynchronous methods provide a more flexible timeframe for students to reflect on what they have learned as compared to synchronous delivery formats</a:t>
            </a:r>
            <a:r>
              <a:rPr lang="en-US" sz="2800" dirty="0" smtClean="0"/>
              <a:t>.</a:t>
            </a:r>
          </a:p>
          <a:p>
            <a:pPr>
              <a:buFont typeface="Courier New" pitchFamily="49" charset="0"/>
              <a:buChar char="o"/>
            </a:pPr>
            <a:r>
              <a:rPr lang="en-US" sz="2800" dirty="0"/>
              <a:t>In a F2F class keeps the discussion going between class </a:t>
            </a:r>
            <a:r>
              <a:rPr lang="en-US" sz="2800" dirty="0" smtClean="0"/>
              <a:t>or when class is </a:t>
            </a:r>
            <a:r>
              <a:rPr lang="en-US" sz="2800" smtClean="0"/>
              <a:t>too short.</a:t>
            </a:r>
            <a:r>
              <a:rPr lang="en-US" sz="2800"/>
              <a:t/>
            </a:r>
            <a:br>
              <a:rPr lang="en-US" sz="2800"/>
            </a:b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809475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Discussion Board – Best Practices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599"/>
            <a:ext cx="7239000" cy="4572001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1800"/>
              </a:spcBef>
              <a:buFont typeface="Courier New" pitchFamily="49" charset="0"/>
              <a:buChar char="o"/>
            </a:pPr>
            <a:r>
              <a:rPr lang="en-US" dirty="0" smtClean="0"/>
              <a:t>Fostering discussions</a:t>
            </a:r>
          </a:p>
          <a:p>
            <a:pPr>
              <a:lnSpc>
                <a:spcPct val="110000"/>
              </a:lnSpc>
              <a:spcBef>
                <a:spcPts val="1800"/>
              </a:spcBef>
              <a:buFont typeface="Courier New" pitchFamily="49" charset="0"/>
              <a:buChar char="o"/>
            </a:pPr>
            <a:r>
              <a:rPr lang="en-US" dirty="0" smtClean="0"/>
              <a:t>Promoting Higher Order Thinking</a:t>
            </a:r>
          </a:p>
          <a:p>
            <a:pPr>
              <a:lnSpc>
                <a:spcPct val="110000"/>
              </a:lnSpc>
              <a:spcBef>
                <a:spcPts val="1800"/>
              </a:spcBef>
              <a:buFont typeface="Courier New" pitchFamily="49" charset="0"/>
              <a:buChar char="o"/>
            </a:pPr>
            <a:r>
              <a:rPr lang="en-US" dirty="0" smtClean="0"/>
              <a:t>Creating Community and Collaboration</a:t>
            </a:r>
          </a:p>
          <a:p>
            <a:pPr>
              <a:lnSpc>
                <a:spcPct val="110000"/>
              </a:lnSpc>
              <a:spcBef>
                <a:spcPts val="1800"/>
              </a:spcBef>
              <a:buFont typeface="Courier New" pitchFamily="49" charset="0"/>
              <a:buChar char="o"/>
            </a:pPr>
            <a:r>
              <a:rPr lang="en-US" dirty="0" smtClean="0"/>
              <a:t>Assessment</a:t>
            </a:r>
          </a:p>
          <a:p>
            <a:pPr>
              <a:lnSpc>
                <a:spcPct val="110000"/>
              </a:lnSpc>
              <a:spcBef>
                <a:spcPts val="1800"/>
              </a:spcBef>
              <a:buFont typeface="Courier New" pitchFamily="49" charset="0"/>
              <a:buChar char="o"/>
            </a:pPr>
            <a:endParaRPr lang="en-US" dirty="0" smtClean="0"/>
          </a:p>
          <a:p>
            <a:pPr>
              <a:lnSpc>
                <a:spcPct val="110000"/>
              </a:lnSpc>
              <a:spcBef>
                <a:spcPts val="1800"/>
              </a:spcBef>
              <a:buFont typeface="Courier New" pitchFamily="49" charset="0"/>
              <a:buChar char="o"/>
            </a:pPr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7315200" y="1447799"/>
            <a:ext cx="184731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sz="2800" b="1" dirty="0" smtClean="0">
              <a:solidFill>
                <a:srgbClr val="990000"/>
              </a:solidFill>
            </a:endParaRPr>
          </a:p>
          <a:p>
            <a:endParaRPr lang="en-US" sz="2800" b="1" dirty="0">
              <a:solidFill>
                <a:srgbClr val="99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077200" cy="5486401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10000"/>
              </a:lnSpc>
              <a:spcBef>
                <a:spcPts val="1800"/>
              </a:spcBef>
              <a:buNone/>
            </a:pPr>
            <a:r>
              <a:rPr lang="en-US" dirty="0" smtClean="0">
                <a:solidFill>
                  <a:schemeClr val="tx1"/>
                </a:solidFill>
              </a:rPr>
              <a:t>Fostering the discussion </a:t>
            </a:r>
          </a:p>
          <a:p>
            <a:pPr>
              <a:lnSpc>
                <a:spcPct val="110000"/>
              </a:lnSpc>
              <a:spcBef>
                <a:spcPts val="1800"/>
              </a:spcBef>
              <a:buFont typeface="Courier New" pitchFamily="49" charset="0"/>
              <a:buChar char="o"/>
            </a:pPr>
            <a:r>
              <a:rPr lang="en-US" dirty="0" smtClean="0"/>
              <a:t>Frame the topic – Divide large topics into logical subtopics </a:t>
            </a:r>
            <a:r>
              <a:rPr lang="en-US" dirty="0">
                <a:solidFill>
                  <a:schemeClr val="bg2"/>
                </a:solidFill>
              </a:rPr>
              <a:t>(Ko &amp; Rossen(2001</a:t>
            </a:r>
            <a:r>
              <a:rPr lang="en-US" dirty="0" smtClean="0">
                <a:solidFill>
                  <a:schemeClr val="bg2"/>
                </a:solidFill>
              </a:rPr>
              <a:t>)</a:t>
            </a:r>
          </a:p>
          <a:p>
            <a:pPr lvl="0">
              <a:lnSpc>
                <a:spcPct val="110000"/>
              </a:lnSpc>
              <a:spcBef>
                <a:spcPts val="1800"/>
              </a:spcBef>
              <a:buFont typeface="Courier New" pitchFamily="49" charset="0"/>
              <a:buChar char="o"/>
            </a:pPr>
            <a:r>
              <a:rPr lang="en-US" dirty="0"/>
              <a:t>Asking open-ended questions and encouraging students to reply with more personal thought to ensure that the email dialogue is interactive rather than just a one-way instruction (Chang, 2009). </a:t>
            </a:r>
            <a:endParaRPr lang="en-US" dirty="0" smtClean="0"/>
          </a:p>
          <a:p>
            <a:pPr>
              <a:lnSpc>
                <a:spcPct val="110000"/>
              </a:lnSpc>
              <a:spcBef>
                <a:spcPts val="1800"/>
              </a:spcBef>
              <a:buFont typeface="Courier New" pitchFamily="49" charset="0"/>
              <a:buChar char="o"/>
            </a:pPr>
            <a:r>
              <a:rPr lang="en-US" dirty="0" smtClean="0"/>
              <a:t>Professor - </a:t>
            </a:r>
            <a:r>
              <a:rPr lang="en-US" dirty="0" smtClean="0"/>
              <a:t>Establish </a:t>
            </a:r>
            <a:r>
              <a:rPr lang="en-US" dirty="0" smtClean="0"/>
              <a:t>a pattern of frequent response- several short bursts per week instead of one long session</a:t>
            </a:r>
            <a:r>
              <a:rPr lang="en-US" dirty="0">
                <a:solidFill>
                  <a:schemeClr val="bg2"/>
                </a:solidFill>
              </a:rPr>
              <a:t>(Ko &amp; Rossen(2001)</a:t>
            </a:r>
          </a:p>
          <a:p>
            <a:pPr>
              <a:lnSpc>
                <a:spcPct val="110000"/>
              </a:lnSpc>
              <a:spcBef>
                <a:spcPts val="1800"/>
              </a:spcBef>
              <a:buFont typeface="Courier New" pitchFamily="49" charset="0"/>
              <a:buChar char="o"/>
            </a:pPr>
            <a:endParaRPr lang="en-US" dirty="0" smtClean="0"/>
          </a:p>
          <a:p>
            <a:pPr>
              <a:lnSpc>
                <a:spcPct val="110000"/>
              </a:lnSpc>
              <a:spcBef>
                <a:spcPts val="1800"/>
              </a:spcBef>
              <a:buFont typeface="Courier New" pitchFamily="49" charset="0"/>
              <a:buChar char="o"/>
            </a:pPr>
            <a:endParaRPr lang="en-US" dirty="0" smtClean="0"/>
          </a:p>
          <a:p>
            <a:pPr>
              <a:lnSpc>
                <a:spcPct val="110000"/>
              </a:lnSpc>
              <a:spcBef>
                <a:spcPts val="1800"/>
              </a:spcBef>
              <a:buFont typeface="Courier New" pitchFamily="49" charset="0"/>
              <a:buChar char="o"/>
            </a:pP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Encouragement and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Courier New" pitchFamily="49" charset="0"/>
              <a:buChar char="o"/>
            </a:pPr>
            <a:r>
              <a:rPr lang="en-US" dirty="0"/>
              <a:t>Facilitate student </a:t>
            </a:r>
            <a:r>
              <a:rPr lang="en-US" dirty="0" smtClean="0"/>
              <a:t>participation – get them talking to each other – respond to group themes not individuals</a:t>
            </a:r>
            <a:r>
              <a:rPr lang="en-US" dirty="0">
                <a:solidFill>
                  <a:schemeClr val="bg2"/>
                </a:solidFill>
              </a:rPr>
              <a:t>(Ko &amp; Rossen(2001</a:t>
            </a:r>
            <a:r>
              <a:rPr lang="en-US" dirty="0" smtClean="0">
                <a:solidFill>
                  <a:schemeClr val="bg2"/>
                </a:solidFill>
              </a:rPr>
              <a:t>)</a:t>
            </a:r>
          </a:p>
          <a:p>
            <a:pPr>
              <a:buFont typeface="Courier New" pitchFamily="49" charset="0"/>
              <a:buChar char="o"/>
            </a:pPr>
            <a:r>
              <a:rPr lang="en-US" dirty="0"/>
              <a:t> Responsibility online instructor to nudge and encourage the construction  knowledge (just like in a face to face classroom).  (Christopher, Thomas &amp; </a:t>
            </a:r>
            <a:r>
              <a:rPr lang="en-US" dirty="0" err="1"/>
              <a:t>Tallent-Rennels</a:t>
            </a:r>
            <a:r>
              <a:rPr lang="en-US" dirty="0"/>
              <a:t>, 2004). </a:t>
            </a:r>
            <a:endParaRPr lang="en-US" dirty="0" smtClean="0"/>
          </a:p>
          <a:p>
            <a:pPr>
              <a:buFont typeface="Courier New" pitchFamily="49" charset="0"/>
              <a:buChar char="o"/>
            </a:pPr>
            <a:r>
              <a:rPr lang="en-US" dirty="0" smtClean="0"/>
              <a:t>Consider a “quiet time” when other time intensive activities are occurring  in the class </a:t>
            </a:r>
            <a:r>
              <a:rPr lang="en-US" dirty="0">
                <a:solidFill>
                  <a:schemeClr val="bg2"/>
                </a:solidFill>
              </a:rPr>
              <a:t>(Ko &amp; Rossen(2001)</a:t>
            </a:r>
          </a:p>
          <a:p>
            <a:pPr>
              <a:buFont typeface="Courier New" pitchFamily="49" charset="0"/>
              <a:buChar char="o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049052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Be aware of cultural patterns</a:t>
            </a:r>
            <a:br>
              <a:rPr lang="en-US" dirty="0"/>
            </a:br>
            <a:r>
              <a:rPr lang="en-US" sz="3600" dirty="0">
                <a:solidFill>
                  <a:schemeClr val="bg2"/>
                </a:solidFill>
              </a:rPr>
              <a:t>(Ko &amp; Rossen(2001)</a:t>
            </a:r>
            <a:r>
              <a:rPr lang="en-US" dirty="0">
                <a:solidFill>
                  <a:schemeClr val="bg2"/>
                </a:solidFill>
              </a:rPr>
              <a:t/>
            </a:r>
            <a:br>
              <a:rPr lang="en-US" dirty="0">
                <a:solidFill>
                  <a:schemeClr val="bg2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en-US" dirty="0" smtClean="0"/>
              <a:t>Make it clear if participation is mandatory Don’t force personal experiences try</a:t>
            </a:r>
          </a:p>
          <a:p>
            <a:pPr marL="57150" indent="0">
              <a:buNone/>
            </a:pPr>
            <a:r>
              <a:rPr lang="en-US" dirty="0" smtClean="0"/>
              <a:t>“Can you relate to this to your own experiences or one you have heard or read about?”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5626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Individual Personalities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en-US" sz="2800" dirty="0"/>
              <a:t>Quieter students more likely to participate </a:t>
            </a:r>
            <a:r>
              <a:rPr lang="en-US" sz="2800" dirty="0" smtClean="0"/>
              <a:t>in online classes than </a:t>
            </a:r>
            <a:r>
              <a:rPr lang="en-US" sz="2800" dirty="0"/>
              <a:t>in F2F class – information </a:t>
            </a:r>
            <a:r>
              <a:rPr lang="en-US" sz="2800" dirty="0" smtClean="0"/>
              <a:t>exchanges more </a:t>
            </a:r>
            <a:r>
              <a:rPr lang="en-US" sz="2800" dirty="0" err="1" smtClean="0"/>
              <a:t>prevelant</a:t>
            </a:r>
            <a:r>
              <a:rPr lang="en-US" sz="2800" dirty="0" smtClean="0"/>
              <a:t> in </a:t>
            </a:r>
            <a:r>
              <a:rPr lang="en-US" sz="2800" dirty="0"/>
              <a:t>asynchronous format by providing opportunities for shy or non-native speakers to express themselves (</a:t>
            </a:r>
            <a:r>
              <a:rPr lang="en-US" sz="2800" dirty="0" err="1"/>
              <a:t>Delahoussay</a:t>
            </a:r>
            <a:r>
              <a:rPr lang="en-US" sz="2800" dirty="0"/>
              <a:t> &amp; </a:t>
            </a:r>
            <a:r>
              <a:rPr lang="en-US" sz="2800" dirty="0" err="1"/>
              <a:t>Neiheisel</a:t>
            </a:r>
            <a:r>
              <a:rPr lang="en-US" sz="2800" dirty="0"/>
              <a:t>, 2005: </a:t>
            </a:r>
            <a:r>
              <a:rPr lang="en-US" sz="2800" dirty="0" err="1"/>
              <a:t>Funaro</a:t>
            </a:r>
            <a:r>
              <a:rPr lang="en-US" sz="2800" dirty="0"/>
              <a:t> &amp; </a:t>
            </a:r>
            <a:r>
              <a:rPr lang="en-US" sz="2800" dirty="0" err="1"/>
              <a:t>Montell</a:t>
            </a:r>
            <a:r>
              <a:rPr lang="en-US" sz="2800" dirty="0"/>
              <a:t>, 1999</a:t>
            </a:r>
            <a:r>
              <a:rPr lang="en-US" sz="2800" dirty="0" smtClean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806210269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Promoting Higher Order Thinking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14" y="1524000"/>
            <a:ext cx="5791171" cy="4419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9520579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UID" val="{8683AC69-2197-41A1-89F0-EC2E55596A25}"/>
  <p:tag name="ISPRING_RESOURCE_FOLDER" val="M:\Instructional Design\InstructionalDesignModel\"/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Academic Integrity&amp;quot;&quot;/&gt;&lt;property id=&quot;20307&quot; value=&quot;282&quot;/&gt;&lt;/object&gt;&lt;object type=&quot;3&quot; unique_id=&quot;10006&quot;&gt;&lt;property id=&quot;20148&quot; value=&quot;5&quot;/&gt;&lt;property id=&quot;20300&quot; value=&quot;Slide 2&quot;/&gt;&lt;property id=&quot;20307&quot; value=&quot;286&quot;/&gt;&lt;/object&gt;&lt;object type=&quot;3&quot; unique_id=&quot;10098&quot;&gt;&lt;property id=&quot;20148&quot; value=&quot;5&quot;/&gt;&lt;property id=&quot;20300&quot; value=&quot;Slide 3 - &amp;quot;Results&amp;quot;&quot;/&gt;&lt;property id=&quot;20307&quot; value=&quot;299&quot;/&gt;&lt;/object&gt;&lt;object type=&quot;3&quot; unique_id=&quot;10395&quot;&gt;&lt;property id=&quot;20148&quot; value=&quot;5&quot;/&gt;&lt;property id=&quot;20300&quot; value=&quot;Slide 4 - &amp;quot;Questions&amp;quot;&quot;/&gt;&lt;property id=&quot;20307&quot; value=&quot;300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TITLE" val="Instructional Design"/>
  <p:tag name="GENSWF_ADVANCE_TIME" val="34.52"/>
  <p:tag name="ISPRING_SLIDE_INDENT_LEVEL" val="0"/>
  <p:tag name="ISPRING_CUSTOM_TIMING_USED" val="0"/>
  <p:tag name="ISPRING_RESOURCE_AUDIO" val="Wed Sep 22 07-59-53 2010.wav"/>
  <p:tag name="ISPRING_AUDIO_FULL_PATH" val="M:\Instructional Design\InstructionalDesignModel\audio\Wed Sep 22 07-59-53 2010.wav"/>
  <p:tag name="ISPRING_AUDIO_RELATIVE_PATH" val="InstructionalDesignModel\audio\Wed Sep 22 07-59-53 2010.wav"/>
  <p:tag name="ISPRING_AUDIO_BITRATE" val="0"/>
</p:tagLst>
</file>

<file path=ppt/theme/theme1.xml><?xml version="1.0" encoding="utf-8"?>
<a:theme xmlns:a="http://schemas.openxmlformats.org/drawingml/2006/main" name="FAU-ID">
  <a:themeElements>
    <a:clrScheme name="Custom 1">
      <a:dk1>
        <a:srgbClr val="013B81"/>
      </a:dk1>
      <a:lt1>
        <a:srgbClr val="00558A"/>
      </a:lt1>
      <a:dk2>
        <a:srgbClr val="8C0000"/>
      </a:dk2>
      <a:lt2>
        <a:srgbClr val="A00000"/>
      </a:lt2>
      <a:accent1>
        <a:srgbClr val="013B81"/>
      </a:accent1>
      <a:accent2>
        <a:srgbClr val="8C0000"/>
      </a:accent2>
      <a:accent3>
        <a:srgbClr val="004176"/>
      </a:accent3>
      <a:accent4>
        <a:srgbClr val="A00000"/>
      </a:accent4>
      <a:accent5>
        <a:srgbClr val="00558A"/>
      </a:accent5>
      <a:accent6>
        <a:srgbClr val="013B81"/>
      </a:accent6>
      <a:hlink>
        <a:srgbClr val="00558A"/>
      </a:hlink>
      <a:folHlink>
        <a:srgbClr val="8C0000"/>
      </a:folHlink>
    </a:clrScheme>
    <a:fontScheme name="Custom 1">
      <a:majorFont>
        <a:latin typeface="Palatino Linotype"/>
        <a:ea typeface=""/>
        <a:cs typeface=""/>
      </a:majorFont>
      <a:minorFont>
        <a:latin typeface="Lucida Sans Unicod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FAU-ID</Template>
  <TotalTime>4791</TotalTime>
  <Words>779</Words>
  <Application>Microsoft Office PowerPoint</Application>
  <PresentationFormat>On-screen Show (4:3)</PresentationFormat>
  <Paragraphs>98</Paragraphs>
  <Slides>19</Slides>
  <Notes>1</Notes>
  <HiddenSlides>0</HiddenSlides>
  <MMClips>3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FAU-ID</vt:lpstr>
      <vt:lpstr>Academic Integrity</vt:lpstr>
      <vt:lpstr>PowerPoint Presentation</vt:lpstr>
      <vt:lpstr>Advantages of Asynchronous discussions </vt:lpstr>
      <vt:lpstr>Discussion Board – Best Practices</vt:lpstr>
      <vt:lpstr>PowerPoint Presentation</vt:lpstr>
      <vt:lpstr>Encouragement and support</vt:lpstr>
      <vt:lpstr>Be aware of cultural patterns (Ko &amp; Rossen(2001) </vt:lpstr>
      <vt:lpstr>Individual Personalities</vt:lpstr>
      <vt:lpstr>Promoting Higher Order Thinking</vt:lpstr>
      <vt:lpstr>Active thinking</vt:lpstr>
      <vt:lpstr>Assessment</vt:lpstr>
      <vt:lpstr>Encouraging Participation Cawthon, &amp; Harris (2008) </vt:lpstr>
      <vt:lpstr>Creating Community and Collaboration </vt:lpstr>
      <vt:lpstr>PowerPoint Presentation</vt:lpstr>
      <vt:lpstr>PowerPoint Presentation</vt:lpstr>
      <vt:lpstr>PowerPoint Presentation</vt:lpstr>
      <vt:lpstr>Review</vt:lpstr>
      <vt:lpstr>PowerPoint Presentation</vt:lpstr>
      <vt:lpstr>Questions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jfowlkes</dc:creator>
  <cp:lastModifiedBy>musgrove</cp:lastModifiedBy>
  <cp:revision>377</cp:revision>
  <dcterms:created xsi:type="dcterms:W3CDTF">2010-06-04T19:02:28Z</dcterms:created>
  <dcterms:modified xsi:type="dcterms:W3CDTF">2010-11-03T20:28:43Z</dcterms:modified>
</cp:coreProperties>
</file>